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71" r:id="rId12"/>
    <p:sldId id="269" r:id="rId13"/>
    <p:sldId id="272" r:id="rId14"/>
    <p:sldId id="268" r:id="rId15"/>
    <p:sldId id="267" r:id="rId16"/>
    <p:sldId id="266" r:id="rId17"/>
    <p:sldId id="27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3" y="365760"/>
            <a:ext cx="8915399" cy="566928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latin typeface="Arial Narrow" panose="020B0606020202030204" pitchFamily="34" charset="0"/>
              </a:rPr>
              <a:t/>
            </a:r>
            <a:br>
              <a:rPr lang="ru-RU" sz="3600" b="1" dirty="0" smtClean="0">
                <a:latin typeface="Arial Narrow" panose="020B0606020202030204" pitchFamily="34" charset="0"/>
              </a:rPr>
            </a:br>
            <a:r>
              <a:rPr lang="ru-RU" sz="3600" b="1" dirty="0" smtClean="0">
                <a:latin typeface="Arial Narrow" panose="020B0606020202030204" pitchFamily="34" charset="0"/>
              </a:rPr>
              <a:t>ОСОБЕННОСТИ</a:t>
            </a:r>
            <a:r>
              <a:rPr lang="ru-RU" sz="3600" b="1" dirty="0">
                <a:latin typeface="Arial Narrow" panose="020B0606020202030204" pitchFamily="34" charset="0"/>
              </a:rPr>
              <a:t/>
            </a:r>
            <a:br>
              <a:rPr lang="ru-RU" sz="3600" b="1" dirty="0">
                <a:latin typeface="Arial Narrow" panose="020B0606020202030204" pitchFamily="34" charset="0"/>
              </a:rPr>
            </a:br>
            <a:r>
              <a:rPr lang="ru-RU" sz="3600" b="1" dirty="0">
                <a:latin typeface="Arial Narrow" panose="020B0606020202030204" pitchFamily="34" charset="0"/>
              </a:rPr>
              <a:t>проведения государственной </a:t>
            </a:r>
            <a:r>
              <a:rPr lang="ru-RU" sz="3600" b="1" dirty="0" smtClean="0">
                <a:latin typeface="Arial Narrow" panose="020B0606020202030204" pitchFamily="34" charset="0"/>
              </a:rPr>
              <a:t/>
            </a:r>
            <a:br>
              <a:rPr lang="ru-RU" sz="3600" b="1" dirty="0" smtClean="0">
                <a:latin typeface="Arial Narrow" panose="020B0606020202030204" pitchFamily="34" charset="0"/>
              </a:rPr>
            </a:br>
            <a:r>
              <a:rPr lang="ru-RU" sz="3600" b="1" dirty="0" smtClean="0">
                <a:latin typeface="Arial Narrow" panose="020B0606020202030204" pitchFamily="34" charset="0"/>
              </a:rPr>
              <a:t>итоговой </a:t>
            </a:r>
            <a:r>
              <a:rPr lang="ru-RU" sz="3600" b="1" dirty="0">
                <a:latin typeface="Arial Narrow" panose="020B0606020202030204" pitchFamily="34" charset="0"/>
              </a:rPr>
              <a:t>аттестации</a:t>
            </a:r>
            <a:br>
              <a:rPr lang="ru-RU" sz="3600" b="1" dirty="0">
                <a:latin typeface="Arial Narrow" panose="020B0606020202030204" pitchFamily="34" charset="0"/>
              </a:rPr>
            </a:br>
            <a:r>
              <a:rPr lang="ru-RU" sz="3600" b="1" dirty="0">
                <a:latin typeface="Arial Narrow" panose="020B0606020202030204" pitchFamily="34" charset="0"/>
              </a:rPr>
              <a:t>по образовательным программам основного общего образования при проведении эксперимента по расширению доступности среднего профессионального образования</a:t>
            </a:r>
            <a:br>
              <a:rPr lang="ru-RU" sz="3600" b="1" dirty="0">
                <a:latin typeface="Arial Narrow" panose="020B0606020202030204" pitchFamily="34" charset="0"/>
              </a:rPr>
            </a:br>
            <a:endParaRPr lang="ru-RU" sz="36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854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328333" y="693286"/>
            <a:ext cx="9093200" cy="7263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29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/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В 2026 году утверждены минимальные баллы ОГЭ</a:t>
            </a:r>
            <a:b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для получения аттестата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русский </a:t>
            </a:r>
            <a:r>
              <a:rPr lang="ru-RU" sz="2800" b="1" dirty="0">
                <a:solidFill>
                  <a:srgbClr val="002060"/>
                </a:solidFill>
              </a:rPr>
              <a:t>язык — 15 </a:t>
            </a:r>
            <a:r>
              <a:rPr lang="ru-RU" sz="2800" b="1" dirty="0" smtClean="0">
                <a:solidFill>
                  <a:srgbClr val="002060"/>
                </a:solidFill>
              </a:rPr>
              <a:t>баллов;</a:t>
            </a:r>
            <a:br>
              <a:rPr lang="ru-RU" sz="2800" b="1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математика — 8 баллов (в том числе минимум 2 балла по геометрии); </a:t>
            </a:r>
            <a:br>
              <a:rPr lang="ru-RU" sz="2800" b="1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обществознание — 14 баллов;</a:t>
            </a:r>
            <a:br>
              <a:rPr lang="ru-RU" sz="2800" b="1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история </a:t>
            </a:r>
            <a:r>
              <a:rPr lang="ru-RU" sz="2800" b="1" dirty="0">
                <a:solidFill>
                  <a:srgbClr val="002060"/>
                </a:solidFill>
              </a:rPr>
              <a:t>— 11 баллов</a:t>
            </a:r>
            <a:r>
              <a:rPr lang="ru-RU" sz="2800" b="1" dirty="0" smtClean="0">
                <a:solidFill>
                  <a:srgbClr val="002060"/>
                </a:solidFill>
              </a:rPr>
              <a:t>;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</a:rPr>
              <a:t/>
            </a:r>
            <a:br>
              <a:rPr lang="ru-RU" sz="2800" b="1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информатика </a:t>
            </a:r>
            <a:r>
              <a:rPr lang="ru-RU" sz="2800" b="1" dirty="0">
                <a:solidFill>
                  <a:srgbClr val="002060"/>
                </a:solidFill>
              </a:rPr>
              <a:t>— 5 баллов;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002060"/>
                </a:solidFill>
              </a:rPr>
              <a:t>физика — 10 баллов;</a:t>
            </a:r>
            <a:br>
              <a:rPr lang="ru-RU" sz="2800" b="1" dirty="0">
                <a:solidFill>
                  <a:srgbClr val="002060"/>
                </a:solidFill>
              </a:rPr>
            </a:br>
            <a:r>
              <a:rPr lang="ru-RU" sz="2800" b="1" dirty="0">
                <a:solidFill>
                  <a:srgbClr val="002060"/>
                </a:solidFill>
              </a:rPr>
              <a:t>биология — 13 баллов;</a:t>
            </a:r>
            <a:br>
              <a:rPr lang="ru-RU" sz="2800" b="1" dirty="0">
                <a:solidFill>
                  <a:srgbClr val="002060"/>
                </a:solidFill>
              </a:rPr>
            </a:br>
            <a:r>
              <a:rPr lang="ru-RU" sz="2800" b="1" dirty="0">
                <a:solidFill>
                  <a:srgbClr val="002060"/>
                </a:solidFill>
              </a:rPr>
              <a:t>химия — 10 баллов;</a:t>
            </a:r>
            <a:br>
              <a:rPr lang="ru-RU" sz="2800" b="1" dirty="0">
                <a:solidFill>
                  <a:srgbClr val="002060"/>
                </a:solidFill>
              </a:rPr>
            </a:br>
            <a:r>
              <a:rPr lang="ru-RU" sz="2800" b="1" dirty="0">
                <a:solidFill>
                  <a:srgbClr val="002060"/>
                </a:solidFill>
              </a:rPr>
              <a:t>литература — 16 баллов;</a:t>
            </a:r>
            <a:br>
              <a:rPr lang="ru-RU" sz="2800" b="1" dirty="0">
                <a:solidFill>
                  <a:srgbClr val="002060"/>
                </a:solidFill>
              </a:rPr>
            </a:br>
            <a:r>
              <a:rPr lang="ru-RU" sz="2800" b="1" dirty="0">
                <a:solidFill>
                  <a:srgbClr val="002060"/>
                </a:solidFill>
              </a:rPr>
              <a:t>география — 12 баллов;</a:t>
            </a:r>
            <a:br>
              <a:rPr lang="ru-RU" sz="2800" b="1" dirty="0">
                <a:solidFill>
                  <a:srgbClr val="002060"/>
                </a:solidFill>
              </a:rPr>
            </a:br>
            <a:r>
              <a:rPr lang="ru-RU" sz="2800" b="1" dirty="0">
                <a:solidFill>
                  <a:srgbClr val="002060"/>
                </a:solidFill>
              </a:rPr>
              <a:t>иностранный язык — 29 баллов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002060"/>
                </a:solidFill>
              </a:rPr>
              <a:t/>
            </a:r>
            <a:br>
              <a:rPr lang="ru-RU" sz="2800" b="1" dirty="0">
                <a:solidFill>
                  <a:srgbClr val="002060"/>
                </a:solidFill>
              </a:rPr>
            </a:br>
            <a:r>
              <a:rPr lang="ru-RU" sz="1800" dirty="0" smtClean="0">
                <a:solidFill>
                  <a:srgbClr val="002060"/>
                </a:solidFill>
              </a:rPr>
              <a:t/>
            </a:r>
            <a:br>
              <a:rPr lang="ru-RU" sz="1800" dirty="0" smtClean="0">
                <a:solidFill>
                  <a:srgbClr val="002060"/>
                </a:solidFill>
              </a:rPr>
            </a:br>
            <a:r>
              <a:rPr lang="ru-RU" sz="1800" dirty="0" smtClean="0">
                <a:solidFill>
                  <a:srgbClr val="002060"/>
                </a:solidFill>
              </a:rPr>
              <a:t/>
            </a:r>
            <a:br>
              <a:rPr lang="ru-RU" sz="1800" dirty="0" smtClean="0">
                <a:solidFill>
                  <a:srgbClr val="002060"/>
                </a:solidFill>
              </a:rPr>
            </a:b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51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590204"/>
            <a:ext cx="8915400" cy="5321018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sz="5200" b="1" dirty="0"/>
              <a:t>Для участия в эксперименте обучающиеся будут писать новое заявление, начиная со 2 </a:t>
            </a:r>
            <a:r>
              <a:rPr lang="ru-RU" sz="5200" b="1" dirty="0" smtClean="0"/>
              <a:t>марта до 1 апреля. Но если после 1 апреля обучающийся передумал участвовать в эксперименте, он имеет право опять переписать </a:t>
            </a:r>
            <a:r>
              <a:rPr lang="ru-RU" sz="5200" b="1" dirty="0" smtClean="0"/>
              <a:t>заявление, </a:t>
            </a:r>
            <a:r>
              <a:rPr lang="ru-RU" sz="5200" b="1" dirty="0" smtClean="0"/>
              <a:t>но не позднее 19 мая!</a:t>
            </a:r>
            <a:r>
              <a:rPr lang="ru-RU" sz="4800" b="1" dirty="0"/>
              <a:t/>
            </a:r>
            <a:br>
              <a:rPr lang="ru-RU" sz="4800" b="1" dirty="0"/>
            </a:br>
            <a:endParaRPr lang="ru-RU" sz="48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3773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1229" y="290945"/>
            <a:ext cx="9983383" cy="6375862"/>
          </a:xfrm>
        </p:spPr>
        <p:txBody>
          <a:bodyPr>
            <a:normAutofit/>
          </a:bodyPr>
          <a:lstStyle/>
          <a:p>
            <a:r>
              <a:rPr lang="ru-RU" sz="3200" b="1" dirty="0"/>
              <a:t>Если обучающийся выбрал для прохождения ГИА-9 четыре предмета и получил один или два неудовлетворительных результата по предметам по выбору, </a:t>
            </a:r>
            <a:r>
              <a:rPr lang="ru-RU" sz="3200" b="1" dirty="0" smtClean="0"/>
              <a:t>он может воспользоваться </a:t>
            </a:r>
            <a:r>
              <a:rPr lang="ru-RU" sz="3200" b="1" dirty="0"/>
              <a:t>правом пересдачи этих экзаменов в резервные </a:t>
            </a:r>
            <a:r>
              <a:rPr lang="ru-RU" sz="3200" b="1" dirty="0" smtClean="0"/>
              <a:t>сроки, но если </a:t>
            </a:r>
            <a:r>
              <a:rPr lang="ru-RU" sz="3200" b="1" dirty="0"/>
              <a:t>неудовлетворительных </a:t>
            </a:r>
            <a:r>
              <a:rPr lang="ru-RU" sz="3200" b="1" dirty="0" smtClean="0"/>
              <a:t>результатов более двух, то пересдача </a:t>
            </a:r>
            <a:r>
              <a:rPr lang="ru-RU" sz="3200" b="1" dirty="0"/>
              <a:t>экзаменов в дополнительный период в соответствии с Порядком проведения </a:t>
            </a:r>
            <a:r>
              <a:rPr lang="ru-RU" sz="3200" b="1" dirty="0" smtClean="0"/>
              <a:t>ГИА-9, то есть в сентябре</a:t>
            </a:r>
            <a:r>
              <a:rPr lang="ru-RU" sz="2400" dirty="0" smtClean="0"/>
              <a:t>.</a:t>
            </a:r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13161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05838" y="545869"/>
            <a:ext cx="8915400" cy="5780115"/>
          </a:xfrm>
        </p:spPr>
        <p:txBody>
          <a:bodyPr>
            <a:normAutofit/>
          </a:bodyPr>
          <a:lstStyle/>
          <a:p>
            <a:r>
              <a:rPr lang="ru-RU" sz="2400" b="1" dirty="0"/>
              <a:t>Если обучающийся выбрал для прохождения ГИА-9 два предмета и получил неудовлетворительный результат по одному из обязательных учебных предметов, он может воспользоваться правом пересдачи этого экзамена в резервные сроки основного периода в соответствии с Порядком проведения ГИА-9. 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Если </a:t>
            </a:r>
            <a:r>
              <a:rPr lang="ru-RU" sz="2400" b="1" dirty="0"/>
              <a:t>обучающийся выбрал для прохождения ГИА-9 два предмета и получил неудовлетворительный результат по двум учебным предметам, он может воспользоваться правом пересдачи экзаменов в дополнительный период в соответствии с Порядком проведения ГИА-9.  </a:t>
            </a:r>
          </a:p>
          <a:p>
            <a:endParaRPr lang="ru-RU" sz="2400" b="1" dirty="0"/>
          </a:p>
          <a:p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7226687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7978" y="473825"/>
            <a:ext cx="10016634" cy="5437397"/>
          </a:xfrm>
        </p:spPr>
        <p:txBody>
          <a:bodyPr>
            <a:normAutofit lnSpcReduction="10000"/>
          </a:bodyPr>
          <a:lstStyle/>
          <a:p>
            <a:r>
              <a:rPr lang="ru-RU" sz="4000" b="1" dirty="0" smtClean="0"/>
              <a:t>Сроки</a:t>
            </a:r>
            <a:r>
              <a:rPr lang="ru-RU" sz="4000" b="1" dirty="0"/>
              <a:t>: на что обратить внимание</a:t>
            </a:r>
            <a:endParaRPr lang="ru-RU" sz="4000" dirty="0"/>
          </a:p>
          <a:p>
            <a:endParaRPr lang="ru-RU" dirty="0" smtClean="0"/>
          </a:p>
          <a:p>
            <a:r>
              <a:rPr lang="ru-RU" sz="3200" b="1" dirty="0" smtClean="0"/>
              <a:t>Основной </a:t>
            </a:r>
            <a:r>
              <a:rPr lang="ru-RU" sz="3200" b="1" dirty="0"/>
              <a:t>период ГИА-9:</a:t>
            </a:r>
            <a:br>
              <a:rPr lang="ru-RU" sz="3200" b="1" dirty="0"/>
            </a:br>
            <a:r>
              <a:rPr lang="ru-RU" sz="2800" dirty="0"/>
              <a:t>-</a:t>
            </a: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sz="2800" dirty="0" smtClean="0"/>
              <a:t>2 </a:t>
            </a:r>
            <a:r>
              <a:rPr lang="ru-RU" sz="2800" dirty="0"/>
              <a:t>июня — математика</a:t>
            </a:r>
            <a:br>
              <a:rPr lang="ru-RU" sz="2800" dirty="0"/>
            </a:br>
            <a:r>
              <a:rPr lang="ru-RU" sz="2800" dirty="0"/>
              <a:t>- 9 июня — русский язык</a:t>
            </a:r>
            <a:r>
              <a:rPr lang="ru-RU" dirty="0"/>
              <a:t/>
            </a:r>
            <a:br>
              <a:rPr lang="ru-RU" dirty="0"/>
            </a:br>
            <a:r>
              <a:rPr lang="ru-RU" sz="2800" b="1" dirty="0" smtClean="0"/>
              <a:t>Резервные </a:t>
            </a:r>
            <a:r>
              <a:rPr lang="ru-RU" sz="2800" b="1" dirty="0"/>
              <a:t>дни — до 6 </a:t>
            </a:r>
            <a:r>
              <a:rPr lang="ru-RU" sz="2800" b="1" dirty="0" smtClean="0"/>
              <a:t>июля</a:t>
            </a:r>
          </a:p>
          <a:p>
            <a:pPr marL="0" indent="0">
              <a:buNone/>
            </a:pPr>
            <a:endParaRPr lang="ru-RU" sz="2800" b="1" dirty="0"/>
          </a:p>
          <a:p>
            <a:r>
              <a:rPr lang="ru-RU" sz="2400" b="1" u="sng" dirty="0"/>
              <a:t>До 20 августа 2026 года</a:t>
            </a: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dirty="0" smtClean="0"/>
              <a:t>Если </a:t>
            </a:r>
            <a:r>
              <a:rPr lang="ru-RU" sz="2400" dirty="0"/>
              <a:t>ученик передумал поступать в колледж и решил идти в 10 класс или уезжать в регион, не участвующий в эксперименте, он может подать заявление на сдачу дополнительных экзаменов по выбору в сентябрьский период.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77413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Проблемные зоны эксперимента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53491" y="1321723"/>
            <a:ext cx="9551121" cy="5428211"/>
          </a:xfrm>
        </p:spPr>
        <p:txBody>
          <a:bodyPr>
            <a:normAutofit/>
          </a:bodyPr>
          <a:lstStyle/>
          <a:p>
            <a:r>
              <a:rPr lang="ru-RU" dirty="0" smtClean="0"/>
              <a:t>1</a:t>
            </a:r>
            <a:r>
              <a:rPr lang="ru-RU" sz="2400" dirty="0"/>
              <a:t>. </a:t>
            </a:r>
            <a:r>
              <a:rPr lang="ru-RU" sz="2400" b="1" dirty="0"/>
              <a:t>«Передумал поступать в СПО». </a:t>
            </a:r>
            <a:r>
              <a:rPr lang="ru-RU" sz="2400" dirty="0"/>
              <a:t>Если выпускник сдавал только 2 экзамена, но летом решил идти в 10 класс — стандартный набор в профильные классы для него закрыт (нет экзаменов по выбору</a:t>
            </a:r>
            <a:r>
              <a:rPr lang="ru-RU" sz="2400" dirty="0" smtClean="0"/>
              <a:t>).</a:t>
            </a:r>
          </a:p>
          <a:p>
            <a:r>
              <a:rPr lang="ru-RU" sz="2400" dirty="0" smtClean="0"/>
              <a:t>2</a:t>
            </a:r>
            <a:r>
              <a:rPr lang="ru-RU" sz="2400" dirty="0"/>
              <a:t>. </a:t>
            </a:r>
            <a:r>
              <a:rPr lang="ru-RU" sz="2400" b="1" dirty="0"/>
              <a:t>Переезд в другой регион</a:t>
            </a:r>
            <a:r>
              <a:rPr lang="ru-RU" sz="2400" dirty="0"/>
              <a:t>. Эксперимент носит заявительный характер и распространяется только на участвующие регионы. Для поступления в колледж другого субъекта РФ потребуется полный пакет из 4 </a:t>
            </a:r>
            <a:r>
              <a:rPr lang="ru-RU" sz="2400" dirty="0" smtClean="0"/>
              <a:t>экзаменов.</a:t>
            </a:r>
          </a:p>
          <a:p>
            <a:r>
              <a:rPr lang="ru-RU" sz="2400" dirty="0" smtClean="0"/>
              <a:t>3</a:t>
            </a:r>
            <a:r>
              <a:rPr lang="ru-RU" sz="2400" dirty="0"/>
              <a:t>. </a:t>
            </a:r>
            <a:r>
              <a:rPr lang="ru-RU" sz="2400" b="1" dirty="0"/>
              <a:t>Дефицит информации</a:t>
            </a:r>
            <a:r>
              <a:rPr lang="ru-RU" sz="2400" dirty="0"/>
              <a:t>. Возможность сдавать 2 экзамена создает иллюзию «легкого пути», но требует от семьи и школы точного понимания дальнейших карьерных планов ребенка.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4070422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79418" y="249382"/>
            <a:ext cx="10182888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dirty="0">
                <a:solidFill>
                  <a:srgbClr val="32414F"/>
                </a:solidFill>
                <a:latin typeface="GolosText"/>
              </a:rPr>
              <a:t>Эксперимент ГИА-9 2026 года — это не просто </a:t>
            </a:r>
            <a:endParaRPr lang="ru-RU" sz="4800" dirty="0" smtClean="0">
              <a:solidFill>
                <a:srgbClr val="32414F"/>
              </a:solidFill>
              <a:latin typeface="GolosText"/>
            </a:endParaRPr>
          </a:p>
          <a:p>
            <a:pPr algn="ctr"/>
            <a:r>
              <a:rPr lang="ru-RU" sz="4800" dirty="0" smtClean="0">
                <a:solidFill>
                  <a:srgbClr val="32414F"/>
                </a:solidFill>
                <a:latin typeface="GolosText"/>
              </a:rPr>
              <a:t>«</a:t>
            </a:r>
            <a:r>
              <a:rPr lang="ru-RU" sz="4800" dirty="0">
                <a:solidFill>
                  <a:srgbClr val="32414F"/>
                </a:solidFill>
                <a:latin typeface="GolosText"/>
              </a:rPr>
              <a:t>отмена двух экзаменов». </a:t>
            </a:r>
            <a:endParaRPr lang="ru-RU" sz="4800" dirty="0" smtClean="0">
              <a:solidFill>
                <a:srgbClr val="32414F"/>
              </a:solidFill>
              <a:latin typeface="GolosText"/>
            </a:endParaRPr>
          </a:p>
          <a:p>
            <a:pPr algn="ctr"/>
            <a:r>
              <a:rPr lang="ru-RU" sz="4800" dirty="0" smtClean="0">
                <a:solidFill>
                  <a:srgbClr val="32414F"/>
                </a:solidFill>
                <a:latin typeface="GolosText"/>
              </a:rPr>
              <a:t>Это </a:t>
            </a:r>
            <a:r>
              <a:rPr lang="ru-RU" sz="4800" dirty="0">
                <a:solidFill>
                  <a:srgbClr val="32414F"/>
                </a:solidFill>
                <a:latin typeface="GolosText"/>
              </a:rPr>
              <a:t>новая система профессиональной навигации, </a:t>
            </a:r>
            <a:r>
              <a:rPr lang="ru-RU" sz="4800" dirty="0" smtClean="0">
                <a:solidFill>
                  <a:srgbClr val="32414F"/>
                </a:solidFill>
                <a:latin typeface="GolosText"/>
              </a:rPr>
              <a:t>которая требует</a:t>
            </a:r>
            <a:r>
              <a:rPr lang="ru-RU" sz="4800" dirty="0">
                <a:solidFill>
                  <a:srgbClr val="32414F"/>
                </a:solidFill>
                <a:latin typeface="GolosText"/>
              </a:rPr>
              <a:t> </a:t>
            </a:r>
            <a:endParaRPr lang="ru-RU" sz="4800" dirty="0" smtClean="0">
              <a:solidFill>
                <a:srgbClr val="32414F"/>
              </a:solidFill>
              <a:latin typeface="GolosText"/>
            </a:endParaRPr>
          </a:p>
          <a:p>
            <a:pPr algn="ctr"/>
            <a:r>
              <a:rPr lang="ru-RU" sz="4800" b="1" dirty="0" smtClean="0">
                <a:solidFill>
                  <a:srgbClr val="32414F"/>
                </a:solidFill>
                <a:latin typeface="GolosText"/>
              </a:rPr>
              <a:t>осознанного</a:t>
            </a:r>
            <a:r>
              <a:rPr lang="ru-RU" sz="4800" dirty="0">
                <a:solidFill>
                  <a:srgbClr val="32414F"/>
                </a:solidFill>
                <a:latin typeface="GolosText"/>
              </a:rPr>
              <a:t> выбора в 9 классе</a:t>
            </a:r>
            <a:r>
              <a:rPr lang="ru-RU" sz="4800" dirty="0" smtClean="0">
                <a:solidFill>
                  <a:srgbClr val="32414F"/>
                </a:solidFill>
                <a:latin typeface="GolosText"/>
              </a:rPr>
              <a:t>.</a:t>
            </a:r>
          </a:p>
          <a:p>
            <a:endParaRPr lang="ru-RU" sz="3600" dirty="0">
              <a:solidFill>
                <a:srgbClr val="32414F"/>
              </a:solidFill>
              <a:latin typeface="GolosText"/>
            </a:endParaRPr>
          </a:p>
        </p:txBody>
      </p:sp>
    </p:spTree>
    <p:extLst>
      <p:ext uri="{BB962C8B-B14F-4D97-AF65-F5344CB8AC3E}">
        <p14:creationId xmlns:p14="http://schemas.microsoft.com/office/powerpoint/2010/main" val="19149947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0858" y="290945"/>
            <a:ext cx="9833754" cy="5620277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4400" b="1" dirty="0"/>
              <a:t>Ключевой совет выпускникам и родителям:</a:t>
            </a:r>
            <a:r>
              <a:rPr lang="ru-RU" sz="4400" dirty="0"/>
              <a:t/>
            </a:r>
            <a:br>
              <a:rPr lang="ru-RU" sz="4400" dirty="0"/>
            </a:br>
            <a:r>
              <a:rPr lang="ru-RU" sz="4800" dirty="0"/>
              <a:t>Прежде чем выбрать </a:t>
            </a:r>
            <a:endParaRPr lang="ru-RU" sz="4800" dirty="0" smtClean="0"/>
          </a:p>
          <a:p>
            <a:pPr marL="0" indent="0" algn="ctr">
              <a:buNone/>
            </a:pPr>
            <a:r>
              <a:rPr lang="ru-RU" sz="4800" dirty="0" smtClean="0"/>
              <a:t>«</a:t>
            </a:r>
            <a:r>
              <a:rPr lang="ru-RU" sz="4800" dirty="0"/>
              <a:t>только русский и математику», убедитесь, что выбранная специальность входит в перечень эксперимента, а ваши планы на ближайшие 2-3 года не связаны с переездом или сменой образовательной траектории.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9883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549" y="624110"/>
            <a:ext cx="10232967" cy="6558086"/>
          </a:xfrm>
        </p:spPr>
        <p:txBody>
          <a:bodyPr>
            <a:noAutofit/>
          </a:bodyPr>
          <a:lstStyle/>
          <a:p>
            <a:r>
              <a:rPr lang="ru-RU" dirty="0">
                <a:latin typeface="Arial Black" panose="020B0A04020102020204" pitchFamily="34" charset="0"/>
              </a:rPr>
              <a:t>С 2026 года </a:t>
            </a:r>
            <a:r>
              <a:rPr lang="ru-RU" dirty="0" smtClean="0">
                <a:latin typeface="Arial Black" panose="020B0A04020102020204" pitchFamily="34" charset="0"/>
              </a:rPr>
              <a:t>Ростовская </a:t>
            </a:r>
            <a:r>
              <a:rPr lang="ru-RU" dirty="0">
                <a:latin typeface="Arial Black" panose="020B0A04020102020204" pitchFamily="34" charset="0"/>
              </a:rPr>
              <a:t>область становится участником федерального эксперимента по расширению доступности среднего профессионального образования (СПО). Главное изменение — выпускники </a:t>
            </a:r>
            <a:r>
              <a:rPr lang="ru-RU" dirty="0" smtClean="0">
                <a:latin typeface="Arial Black" panose="020B0A04020102020204" pitchFamily="34" charset="0"/>
              </a:rPr>
              <a:t>9 </a:t>
            </a:r>
            <a:r>
              <a:rPr lang="ru-RU" dirty="0">
                <a:latin typeface="Arial Black" panose="020B0A04020102020204" pitchFamily="34" charset="0"/>
              </a:rPr>
              <a:t>классов, планирующие поступать в колледжи, смогут сдавать только два обязательных экзамена вместо четырех.</a:t>
            </a:r>
          </a:p>
        </p:txBody>
      </p:sp>
    </p:spTree>
    <p:extLst>
      <p:ext uri="{BB962C8B-B14F-4D97-AF65-F5344CB8AC3E}">
        <p14:creationId xmlns:p14="http://schemas.microsoft.com/office/powerpoint/2010/main" val="3073180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2422" y="232756"/>
            <a:ext cx="10316093" cy="16722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/>
              <a:t>Согласно указанному Федеральному закону выпускники </a:t>
            </a:r>
            <a:r>
              <a:rPr lang="ru-RU" sz="3100" b="1" dirty="0" smtClean="0"/>
              <a:t>9 </a:t>
            </a:r>
            <a:r>
              <a:rPr lang="ru-RU" sz="3100" b="1" dirty="0"/>
              <a:t>классов делают свой выбор о количестве сдаваемых предметов в текущем </a:t>
            </a:r>
            <a:r>
              <a:rPr lang="ru-RU" sz="3100" b="1" dirty="0" smtClean="0"/>
              <a:t>году: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45178" y="2133600"/>
            <a:ext cx="9991898" cy="3777622"/>
          </a:xfrm>
        </p:spPr>
        <p:txBody>
          <a:bodyPr>
            <a:normAutofit fontScale="85000" lnSpcReduction="20000"/>
          </a:bodyPr>
          <a:lstStyle/>
          <a:p>
            <a:r>
              <a:rPr lang="ru-RU" sz="2800" dirty="0"/>
              <a:t>- </a:t>
            </a:r>
            <a:r>
              <a:rPr lang="ru-RU" sz="3500" b="1" dirty="0"/>
              <a:t>по двум обязательным учебным предметам </a:t>
            </a:r>
            <a:r>
              <a:rPr lang="ru-RU" sz="3500" b="1" dirty="0" smtClean="0"/>
              <a:t>«</a:t>
            </a:r>
            <a:r>
              <a:rPr lang="ru-RU" sz="3500" b="1" dirty="0"/>
              <a:t>Русский язык</a:t>
            </a:r>
            <a:r>
              <a:rPr lang="ru-RU" sz="3500" b="1" dirty="0" smtClean="0"/>
              <a:t>» и  </a:t>
            </a:r>
            <a:r>
              <a:rPr lang="ru-RU" sz="3500" b="1" dirty="0"/>
              <a:t>«Математика</a:t>
            </a:r>
            <a:r>
              <a:rPr lang="ru-RU" sz="3500" b="1" dirty="0" smtClean="0"/>
              <a:t>»      </a:t>
            </a:r>
          </a:p>
          <a:p>
            <a:pPr marL="0" indent="0" algn="ctr">
              <a:buNone/>
            </a:pPr>
            <a:endParaRPr lang="ru-RU" sz="40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4000" b="1" dirty="0" smtClean="0">
                <a:solidFill>
                  <a:srgbClr val="FF0000"/>
                </a:solidFill>
              </a:rPr>
              <a:t>или</a:t>
            </a:r>
          </a:p>
          <a:p>
            <a:pPr marL="0" indent="0">
              <a:buNone/>
            </a:pPr>
            <a:endParaRPr lang="ru-RU" sz="4000" b="1" dirty="0">
              <a:solidFill>
                <a:srgbClr val="FF0000"/>
              </a:solidFill>
            </a:endParaRPr>
          </a:p>
          <a:p>
            <a:r>
              <a:rPr lang="ru-RU" sz="2800" dirty="0"/>
              <a:t>- </a:t>
            </a:r>
            <a:r>
              <a:rPr lang="ru-RU" sz="3500" b="1" dirty="0"/>
              <a:t>по двум обязательным учебным предметам </a:t>
            </a:r>
            <a:r>
              <a:rPr lang="ru-RU" sz="3500" b="1" dirty="0" smtClean="0"/>
              <a:t>«</a:t>
            </a:r>
            <a:r>
              <a:rPr lang="ru-RU" sz="3500" b="1" dirty="0"/>
              <a:t>Русский язык</a:t>
            </a:r>
            <a:r>
              <a:rPr lang="ru-RU" sz="3500" b="1" dirty="0" smtClean="0"/>
              <a:t>», «</a:t>
            </a:r>
            <a:r>
              <a:rPr lang="ru-RU" sz="3500" b="1" dirty="0"/>
              <a:t>Математика</a:t>
            </a:r>
            <a:r>
              <a:rPr lang="ru-RU" sz="3500" b="1" dirty="0" smtClean="0"/>
              <a:t>»  </a:t>
            </a:r>
            <a:r>
              <a:rPr lang="ru-RU" sz="3500" b="1" dirty="0"/>
              <a:t>и двум другим учебным предметам по </a:t>
            </a:r>
            <a:r>
              <a:rPr lang="ru-RU" sz="3500" b="1" dirty="0" smtClean="0"/>
              <a:t>выбору учащихся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553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37855" y="324196"/>
            <a:ext cx="10274530" cy="6533804"/>
          </a:xfrm>
        </p:spPr>
        <p:txBody>
          <a:bodyPr>
            <a:noAutofit/>
          </a:bodyPr>
          <a:lstStyle/>
          <a:p>
            <a:r>
              <a:rPr lang="ru-RU" sz="2800" b="1" dirty="0"/>
              <a:t>В соответствии с постановлением Министерства образования Ростовской области №3 от 18.02.2026 года «О мерах реализации Федерального закона от 01.04.2025 № 40-ФЗ» аттестат об основном общем образовании и приложение к нему (далее – аттестат, документ об образовании) выдается лицам, завершившим обучение по образовательным программам основного общего образования и успешно прошедшим государственную итоговую аттестацию (далее – ГИА-9) по </a:t>
            </a:r>
            <a:r>
              <a:rPr lang="ru-RU" sz="2800" b="1" dirty="0" smtClean="0"/>
              <a:t>2 </a:t>
            </a:r>
            <a:r>
              <a:rPr lang="ru-RU" sz="2800" b="1" dirty="0"/>
              <a:t>обязательным учебным предметам: «Русский язык» и «Математика» </a:t>
            </a:r>
            <a:r>
              <a:rPr lang="ru-RU" sz="2800" b="1" u="sng" dirty="0">
                <a:solidFill>
                  <a:srgbClr val="FF0000"/>
                </a:solidFill>
              </a:rPr>
              <a:t>или</a:t>
            </a:r>
            <a:r>
              <a:rPr lang="ru-RU" sz="2800" b="1" dirty="0"/>
              <a:t> по </a:t>
            </a:r>
            <a:r>
              <a:rPr lang="ru-RU" sz="2800" b="1" dirty="0" smtClean="0"/>
              <a:t>4 </a:t>
            </a:r>
            <a:r>
              <a:rPr lang="ru-RU" sz="2800" b="1" dirty="0"/>
              <a:t>учебным предметам: </a:t>
            </a:r>
            <a:r>
              <a:rPr lang="ru-RU" sz="2800" b="1" dirty="0" smtClean="0"/>
              <a:t>двум </a:t>
            </a:r>
            <a:r>
              <a:rPr lang="ru-RU" sz="2800" b="1" dirty="0"/>
              <a:t>обязательным учебным предметам «Русский язык»  </a:t>
            </a:r>
            <a:r>
              <a:rPr lang="ru-RU" sz="2800" b="1" dirty="0" smtClean="0"/>
              <a:t>и  «</a:t>
            </a:r>
            <a:r>
              <a:rPr lang="ru-RU" sz="2800" b="1" dirty="0"/>
              <a:t>Математика» и двум другим учебным предметам по выбору </a:t>
            </a:r>
            <a:r>
              <a:rPr lang="ru-RU" sz="2800" b="1" dirty="0" smtClean="0"/>
              <a:t>обучающегося</a:t>
            </a:r>
            <a:endParaRPr lang="ru-RU" sz="2800" b="1" dirty="0"/>
          </a:p>
          <a:p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10730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1" y="149629"/>
            <a:ext cx="9858692" cy="1755371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Реализация эксперимента</a:t>
            </a:r>
            <a:r>
              <a:rPr lang="ru-RU" dirty="0"/>
              <a:t> по расширению доступности среднего профессионального образования </a:t>
            </a:r>
            <a:r>
              <a:rPr lang="ru-RU" b="1" dirty="0"/>
              <a:t>направлена на: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45921" y="2133599"/>
            <a:ext cx="10066712" cy="4283825"/>
          </a:xfrm>
        </p:spPr>
        <p:txBody>
          <a:bodyPr>
            <a:normAutofit/>
          </a:bodyPr>
          <a:lstStyle/>
          <a:p>
            <a:r>
              <a:rPr lang="ru-RU" sz="2400" b="1" dirty="0"/>
              <a:t>обеспечение потребностей регионального рынка труда</a:t>
            </a:r>
            <a:r>
              <a:rPr lang="ru-RU" sz="2400" dirty="0"/>
              <a:t> в квалифицированных кадрах;</a:t>
            </a:r>
          </a:p>
          <a:p>
            <a:r>
              <a:rPr lang="ru-RU" sz="2400" dirty="0" smtClean="0"/>
              <a:t>расширение </a:t>
            </a:r>
            <a:r>
              <a:rPr lang="ru-RU" sz="2400" dirty="0"/>
              <a:t>возможностей для выпускников 9 классов – они смогут </a:t>
            </a:r>
            <a:r>
              <a:rPr lang="ru-RU" sz="2400" b="1" dirty="0"/>
              <a:t>поступить в учреждения СПО</a:t>
            </a:r>
            <a:r>
              <a:rPr lang="ru-RU" sz="2400" dirty="0"/>
              <a:t> </a:t>
            </a:r>
            <a:r>
              <a:rPr lang="ru-RU" sz="2400" b="1" dirty="0"/>
              <a:t>по упрощенной схеме;</a:t>
            </a:r>
            <a:endParaRPr lang="ru-RU" sz="2400" dirty="0"/>
          </a:p>
          <a:p>
            <a:r>
              <a:rPr lang="ru-RU" sz="2400" dirty="0" smtClean="0"/>
              <a:t>снижение </a:t>
            </a:r>
            <a:r>
              <a:rPr lang="ru-RU" sz="2400" dirty="0"/>
              <a:t>образовательной нагрузки на обучающихся, выбирающих упрощенное поступление в СПО – они будут </a:t>
            </a:r>
            <a:r>
              <a:rPr lang="ru-RU" sz="2400" b="1" dirty="0"/>
              <a:t>сдавать</a:t>
            </a:r>
            <a:r>
              <a:rPr lang="ru-RU" sz="2400" dirty="0"/>
              <a:t> </a:t>
            </a:r>
            <a:r>
              <a:rPr lang="ru-RU" sz="2400" b="1" dirty="0"/>
              <a:t>только 2 ОГЭ вместо традиционных 4 ОГЭ.</a:t>
            </a:r>
            <a:endParaRPr lang="ru-RU" sz="2400" dirty="0"/>
          </a:p>
          <a:p>
            <a:r>
              <a:rPr lang="ru-RU" sz="2400" dirty="0"/>
              <a:t>Т</a:t>
            </a:r>
            <a:r>
              <a:rPr lang="ru-RU" sz="2400" dirty="0" smtClean="0"/>
              <a:t>ем, кто выберет </a:t>
            </a:r>
            <a:r>
              <a:rPr lang="ru-RU" sz="2400" dirty="0"/>
              <a:t>для себя упрощенное поступление в СПО, </a:t>
            </a:r>
            <a:r>
              <a:rPr lang="ru-RU" sz="2400" b="1" dirty="0"/>
              <a:t>гарантируется</a:t>
            </a:r>
            <a:r>
              <a:rPr lang="ru-RU" sz="2400" dirty="0"/>
              <a:t> </a:t>
            </a:r>
            <a:r>
              <a:rPr lang="ru-RU" sz="2400" b="1" dirty="0"/>
              <a:t>поступление на бесплатное целевое  обучение.</a:t>
            </a: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19144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Три </a:t>
            </a:r>
            <a:r>
              <a:rPr lang="ru-RU" b="1" dirty="0"/>
              <a:t>образовательные </a:t>
            </a:r>
            <a:r>
              <a:rPr lang="ru-RU" b="1" dirty="0" smtClean="0"/>
              <a:t>траектории: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8102" y="1346661"/>
            <a:ext cx="10399222" cy="5386647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Первая – это упрощенное поступление </a:t>
            </a:r>
            <a:r>
              <a:rPr lang="ru-RU" sz="2800" dirty="0">
                <a:solidFill>
                  <a:srgbClr val="FF0000"/>
                </a:solidFill>
              </a:rPr>
              <a:t>в </a:t>
            </a:r>
            <a:r>
              <a:rPr lang="ru-RU" sz="2800" dirty="0" smtClean="0">
                <a:solidFill>
                  <a:srgbClr val="FF0000"/>
                </a:solidFill>
              </a:rPr>
              <a:t>СПО</a:t>
            </a:r>
            <a:endParaRPr lang="ru-RU" sz="2800" dirty="0">
              <a:solidFill>
                <a:srgbClr val="FF0000"/>
              </a:solidFill>
            </a:endParaRPr>
          </a:p>
          <a:p>
            <a:r>
              <a:rPr lang="ru-RU" sz="2000" dirty="0"/>
              <a:t>Для этого выпускнику 9 класса достаточно успешно сдать </a:t>
            </a:r>
            <a:r>
              <a:rPr lang="ru-RU" sz="2000" b="1" dirty="0" smtClean="0"/>
              <a:t>ГИА </a:t>
            </a:r>
            <a:r>
              <a:rPr lang="ru-RU" sz="2000" b="1" dirty="0"/>
              <a:t>только по двум обязательным предметам</a:t>
            </a:r>
            <a:r>
              <a:rPr lang="ru-RU" sz="2000" dirty="0"/>
              <a:t> (русский язык и математика), по итогам которой ему будет выдан аттестат об основном общем </a:t>
            </a:r>
            <a:r>
              <a:rPr lang="ru-RU" sz="2000" dirty="0" smtClean="0"/>
              <a:t>образовании и справка о результатах ГИА. </a:t>
            </a:r>
          </a:p>
          <a:p>
            <a:r>
              <a:rPr lang="ru-RU" sz="2000" b="1" dirty="0" smtClean="0">
                <a:solidFill>
                  <a:srgbClr val="FF0000"/>
                </a:solidFill>
              </a:rPr>
              <a:t>НО</a:t>
            </a:r>
            <a:r>
              <a:rPr lang="ru-RU" sz="2000" dirty="0" smtClean="0"/>
              <a:t> необходимо </a:t>
            </a:r>
            <a:r>
              <a:rPr lang="ru-RU" sz="2000" dirty="0"/>
              <a:t>подчеркнуть, что для выпускника, сдавшего </a:t>
            </a:r>
            <a:r>
              <a:rPr lang="ru-RU" sz="2000" b="1" dirty="0">
                <a:solidFill>
                  <a:srgbClr val="FF0000"/>
                </a:solidFill>
              </a:rPr>
              <a:t>2 ОГЭ</a:t>
            </a:r>
            <a:r>
              <a:rPr lang="ru-RU" sz="2000" dirty="0"/>
              <a:t>, есть </a:t>
            </a:r>
            <a:r>
              <a:rPr lang="ru-RU" sz="2000" b="1" dirty="0"/>
              <a:t>определенные </a:t>
            </a:r>
            <a:r>
              <a:rPr lang="ru-RU" sz="2000" b="1" dirty="0" smtClean="0"/>
              <a:t>ограничения:</a:t>
            </a:r>
            <a:endParaRPr lang="ru-RU" sz="2000" dirty="0"/>
          </a:p>
          <a:p>
            <a:r>
              <a:rPr lang="ru-RU" sz="2000" b="1" dirty="0">
                <a:solidFill>
                  <a:srgbClr val="FF0000"/>
                </a:solidFill>
              </a:rPr>
              <a:t>Во-первых</a:t>
            </a:r>
            <a:r>
              <a:rPr lang="ru-RU" sz="2000" dirty="0"/>
              <a:t>, для него ограничен </a:t>
            </a:r>
            <a:r>
              <a:rPr lang="ru-RU" sz="2000" b="1" dirty="0"/>
              <a:t>выбор направлений подготовки </a:t>
            </a:r>
            <a:r>
              <a:rPr lang="ru-RU" sz="2000" dirty="0"/>
              <a:t>для поступления в учреждения СПО. Он </a:t>
            </a:r>
            <a:r>
              <a:rPr lang="ru-RU" sz="2000" b="1" dirty="0"/>
              <a:t>может поступить только на определенный перечень профессий и специальностей</a:t>
            </a:r>
            <a:r>
              <a:rPr lang="ru-RU" sz="2000" dirty="0"/>
              <a:t>, но при этом ему </a:t>
            </a:r>
            <a:r>
              <a:rPr lang="ru-RU" sz="2000" b="1" dirty="0"/>
              <a:t>гарантируется бюджетное место. </a:t>
            </a:r>
            <a:endParaRPr lang="ru-RU" sz="2000" dirty="0"/>
          </a:p>
          <a:p>
            <a:r>
              <a:rPr lang="ru-RU" sz="2000" b="1" dirty="0">
                <a:solidFill>
                  <a:srgbClr val="FF0000"/>
                </a:solidFill>
              </a:rPr>
              <a:t>Во-вторых,</a:t>
            </a:r>
            <a:r>
              <a:rPr lang="ru-RU" sz="2000" dirty="0"/>
              <a:t> </a:t>
            </a:r>
            <a:r>
              <a:rPr lang="ru-RU" sz="2000" b="1" dirty="0"/>
              <a:t>вернуться в 10 класс</a:t>
            </a:r>
            <a:r>
              <a:rPr lang="ru-RU" sz="2000" dirty="0"/>
              <a:t> для продолжения обучения в школе выпускник, сдавший </a:t>
            </a:r>
            <a:r>
              <a:rPr lang="ru-RU" sz="2000" b="1" dirty="0">
                <a:solidFill>
                  <a:srgbClr val="FF0000"/>
                </a:solidFill>
              </a:rPr>
              <a:t>2 ОГЭ</a:t>
            </a:r>
            <a:r>
              <a:rPr lang="ru-RU" sz="2000" dirty="0"/>
              <a:t>, </a:t>
            </a:r>
            <a:r>
              <a:rPr lang="ru-RU" sz="2000" b="1" dirty="0"/>
              <a:t>не сможет</a:t>
            </a:r>
            <a:r>
              <a:rPr lang="ru-RU" sz="2000" b="1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398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4356" y="332509"/>
            <a:ext cx="10587643" cy="131341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/>
              <a:t>Вторая</a:t>
            </a:r>
            <a:r>
              <a:rPr lang="ru-RU" sz="3200" dirty="0"/>
              <a:t> образовательная траектория </a:t>
            </a:r>
            <a:r>
              <a:rPr lang="ru-RU" sz="3200" dirty="0" smtClean="0"/>
              <a:t>выпускника:  </a:t>
            </a:r>
            <a:r>
              <a:rPr lang="ru-RU" sz="3200" b="1" dirty="0" smtClean="0"/>
              <a:t>стандартное </a:t>
            </a:r>
            <a:r>
              <a:rPr lang="ru-RU" sz="3200" b="1" dirty="0"/>
              <a:t>поступление</a:t>
            </a:r>
            <a:r>
              <a:rPr lang="ru-RU" sz="3200" dirty="0"/>
              <a:t> в СПО!</a:t>
            </a:r>
            <a:br>
              <a:rPr lang="ru-RU" sz="3200" dirty="0"/>
            </a:br>
            <a:r>
              <a:rPr lang="ru-RU" sz="3200" dirty="0" smtClean="0"/>
              <a:t>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836" y="1504603"/>
            <a:ext cx="11114117" cy="4788131"/>
          </a:xfrm>
        </p:spPr>
        <p:txBody>
          <a:bodyPr>
            <a:noAutofit/>
          </a:bodyPr>
          <a:lstStyle/>
          <a:p>
            <a:r>
              <a:rPr lang="ru-RU" sz="2800" dirty="0"/>
              <a:t>Для этого необходимо сдать </a:t>
            </a:r>
            <a:r>
              <a:rPr lang="ru-RU" sz="2800" dirty="0" smtClean="0"/>
              <a:t>ГИА </a:t>
            </a:r>
            <a:r>
              <a:rPr lang="ru-RU" sz="2800" b="1" dirty="0" smtClean="0"/>
              <a:t>по </a:t>
            </a:r>
            <a:r>
              <a:rPr lang="ru-RU" sz="2800" b="1" dirty="0"/>
              <a:t>4 предметам</a:t>
            </a:r>
            <a:r>
              <a:rPr lang="ru-RU" sz="2800" dirty="0"/>
              <a:t> (русский язык, математика и 2 предмета по выбору). </a:t>
            </a:r>
            <a:r>
              <a:rPr lang="ru-RU" sz="2800" dirty="0" smtClean="0"/>
              <a:t>Выпускник </a:t>
            </a:r>
            <a:r>
              <a:rPr lang="ru-RU" sz="2800" b="1" dirty="0"/>
              <a:t>может поступать на любую профессию и специальность,</a:t>
            </a:r>
            <a:r>
              <a:rPr lang="ru-RU" sz="2800" dirty="0"/>
              <a:t> по которой объявлен набор на обучение. </a:t>
            </a:r>
            <a:endParaRPr lang="ru-RU" sz="2800" dirty="0" smtClean="0"/>
          </a:p>
          <a:p>
            <a:r>
              <a:rPr lang="ru-RU" sz="2800" b="1" dirty="0" smtClean="0">
                <a:solidFill>
                  <a:srgbClr val="FF0000"/>
                </a:solidFill>
              </a:rPr>
              <a:t>Но</a:t>
            </a:r>
            <a:r>
              <a:rPr lang="ru-RU" sz="2800" dirty="0" smtClean="0"/>
              <a:t> </a:t>
            </a:r>
            <a:r>
              <a:rPr lang="ru-RU" sz="2800" b="1" dirty="0" smtClean="0"/>
              <a:t>нет </a:t>
            </a:r>
            <a:r>
              <a:rPr lang="ru-RU" sz="2800" b="1" dirty="0"/>
              <a:t>гарантированного поступления</a:t>
            </a:r>
            <a:r>
              <a:rPr lang="ru-RU" sz="2800" dirty="0"/>
              <a:t> – прием на обучение будет осуществляться </a:t>
            </a:r>
            <a:r>
              <a:rPr lang="ru-RU" sz="2800" b="1" dirty="0"/>
              <a:t>на конкурсной основе</a:t>
            </a:r>
            <a:r>
              <a:rPr lang="ru-RU" sz="2800" dirty="0"/>
              <a:t> с учетом результатов </a:t>
            </a:r>
            <a:r>
              <a:rPr lang="ru-RU" sz="2800" dirty="0" smtClean="0"/>
              <a:t>ГИА, </a:t>
            </a:r>
            <a:r>
              <a:rPr lang="ru-RU" sz="2800" dirty="0"/>
              <a:t>а также результатов вступительных испытаний при поступлении на те профессии и специальности, по которым требуется прохождение вступительных испытаний.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73390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Т</a:t>
            </a:r>
            <a:r>
              <a:rPr lang="ru-RU" b="1" dirty="0" smtClean="0"/>
              <a:t>ретья</a:t>
            </a:r>
            <a:r>
              <a:rPr lang="ru-RU" dirty="0" smtClean="0"/>
              <a:t> </a:t>
            </a:r>
            <a:r>
              <a:rPr lang="ru-RU" dirty="0"/>
              <a:t>образовательная траектория – это </a:t>
            </a:r>
            <a:r>
              <a:rPr lang="ru-RU" b="1" dirty="0"/>
              <a:t>продолжение обучения в 10 классе.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dirty="0"/>
              <a:t>Для этого также необходимо сдать </a:t>
            </a:r>
            <a:r>
              <a:rPr lang="ru-RU" sz="4000" dirty="0" smtClean="0"/>
              <a:t>ГИА </a:t>
            </a:r>
            <a:r>
              <a:rPr lang="ru-RU" sz="4000" b="1" dirty="0" smtClean="0"/>
              <a:t>по </a:t>
            </a:r>
            <a:r>
              <a:rPr lang="ru-RU" sz="4000" b="1" dirty="0"/>
              <a:t>4 предметам</a:t>
            </a:r>
            <a:r>
              <a:rPr lang="ru-RU" sz="4000" dirty="0"/>
              <a:t> и набрать </a:t>
            </a:r>
            <a:r>
              <a:rPr lang="ru-RU" sz="4000" b="1" dirty="0"/>
              <a:t>минимальные баллы,</a:t>
            </a:r>
            <a:r>
              <a:rPr lang="ru-RU" sz="4000" dirty="0"/>
              <a:t> необходимые для зачисления в 10 </a:t>
            </a:r>
            <a:r>
              <a:rPr lang="ru-RU" sz="4000" dirty="0" smtClean="0"/>
              <a:t>класс. </a:t>
            </a:r>
            <a:endParaRPr lang="ru-RU" sz="4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543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12421" y="739833"/>
            <a:ext cx="10050087" cy="5171389"/>
          </a:xfrm>
        </p:spPr>
        <p:txBody>
          <a:bodyPr>
            <a:normAutofit/>
          </a:bodyPr>
          <a:lstStyle/>
          <a:p>
            <a:r>
              <a:rPr lang="ru-RU" sz="3600" dirty="0"/>
              <a:t>Если обучающийся выбрал для прохождения ГИА-9 два предмета «Русский язык» и «Математика», но принимает решение продолжить обучение </a:t>
            </a:r>
            <a:r>
              <a:rPr lang="ru-RU" sz="3600" b="1" dirty="0"/>
              <a:t>в 10 классе</a:t>
            </a:r>
            <a:r>
              <a:rPr lang="ru-RU" sz="3600" dirty="0"/>
              <a:t>, он имеет право подать заявление для сдачи предметов по выбору не позднее, чем за две недели    до соответствующего экзамена.</a:t>
            </a:r>
            <a:r>
              <a:rPr lang="ru-RU" sz="3600" b="1" dirty="0"/>
              <a:t>  </a:t>
            </a:r>
            <a:endParaRPr lang="ru-RU" sz="3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804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106</TotalTime>
  <Words>866</Words>
  <Application>Microsoft Office PowerPoint</Application>
  <PresentationFormat>Широкоэкранный</PresentationFormat>
  <Paragraphs>47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Arial</vt:lpstr>
      <vt:lpstr>Arial Black</vt:lpstr>
      <vt:lpstr>Arial Narrow</vt:lpstr>
      <vt:lpstr>Century Gothic</vt:lpstr>
      <vt:lpstr>GolosText</vt:lpstr>
      <vt:lpstr>Times New Roman</vt:lpstr>
      <vt:lpstr>Wingdings 3</vt:lpstr>
      <vt:lpstr>Легкий дым</vt:lpstr>
      <vt:lpstr> ОСОБЕННОСТИ проведения государственной  итоговой аттестации по образовательным программам основного общего образования при проведении эксперимента по расширению доступности среднего профессионального образования </vt:lpstr>
      <vt:lpstr>С 2026 года Ростовская область становится участником федерального эксперимента по расширению доступности среднего профессионального образования (СПО). Главное изменение — выпускники 9 классов, планирующие поступать в колледжи, смогут сдавать только два обязательных экзамена вместо четырех.</vt:lpstr>
      <vt:lpstr>Согласно указанному Федеральному закону выпускники 9 классов делают свой выбор о количестве сдаваемых предметов в текущем году:</vt:lpstr>
      <vt:lpstr>Презентация PowerPoint</vt:lpstr>
      <vt:lpstr>Реализация эксперимента по расширению доступности среднего профессионального образования направлена на: </vt:lpstr>
      <vt:lpstr>Три образовательные траектории:</vt:lpstr>
      <vt:lpstr>Вторая образовательная траектория выпускника:  стандартное поступление в СПО!  </vt:lpstr>
      <vt:lpstr>Третья образовательная траектория – это продолжение обучения в 10 классе. </vt:lpstr>
      <vt:lpstr>Презентация PowerPoint</vt:lpstr>
      <vt:lpstr>В 2026 году утверждены минимальные баллы ОГЭ  для получения аттестата: русский язык — 15 баллов; математика — 8 баллов (в том числе минимум 2 балла по геометрии);  обществознание — 14 баллов; история — 11 баллов;  информатика — 5 баллов; физика — 10 баллов; биология — 13 баллов; химия — 10 баллов; литература — 16 баллов; география — 12 баллов; иностранный язык — 29 баллов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Проблемные зоны эксперимента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проведения государственной  итоговой аттестации по образовательным программам основного общего образования при проведении эксперимента по расширению доступности среднего профессионального образования</dc:title>
  <dc:creator>Завуч</dc:creator>
  <cp:lastModifiedBy>Завуч</cp:lastModifiedBy>
  <cp:revision>13</cp:revision>
  <dcterms:created xsi:type="dcterms:W3CDTF">2026-02-28T10:47:34Z</dcterms:created>
  <dcterms:modified xsi:type="dcterms:W3CDTF">2026-02-28T12:34:58Z</dcterms:modified>
</cp:coreProperties>
</file>