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  <p:sldId id="261" r:id="rId6"/>
    <p:sldId id="274" r:id="rId7"/>
    <p:sldId id="262" r:id="rId8"/>
    <p:sldId id="267" r:id="rId9"/>
    <p:sldId id="263" r:id="rId10"/>
    <p:sldId id="264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E4FA8FDA-C1AD-46F9-BD2B-7087F1B6C605}">
          <p14:sldIdLst>
            <p14:sldId id="257"/>
            <p14:sldId id="258"/>
            <p14:sldId id="260"/>
            <p14:sldId id="259"/>
            <p14:sldId id="261"/>
            <p14:sldId id="262"/>
            <p14:sldId id="271"/>
            <p14:sldId id="270"/>
            <p14:sldId id="267"/>
            <p14:sldId id="263"/>
          </p14:sldIdLst>
        </p14:section>
        <p14:section name="Раздел без заголовка" id="{81162B6D-C39D-42FC-BAE6-2CB616298930}">
          <p14:sldIdLst>
            <p14:sldId id="264"/>
            <p14:sldId id="266"/>
            <p14:sldId id="268"/>
            <p14:sldId id="26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71538" y="2060848"/>
            <a:ext cx="657229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54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Решение задач по теме:</a:t>
            </a:r>
          </a:p>
          <a:p>
            <a:pPr algn="ctr">
              <a:defRPr/>
            </a:pPr>
            <a:r>
              <a:rPr lang="ru-RU" sz="5400" b="1" dirty="0" smtClean="0">
                <a:ln w="19050">
                  <a:solidFill>
                    <a:prstClr val="white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Monotype Corsiva" pitchFamily="66" charset="0"/>
              </a:rPr>
              <a:t>«Неравенства»</a:t>
            </a:r>
            <a:endParaRPr lang="ru-RU" sz="5400" b="1" dirty="0">
              <a:ln w="19050">
                <a:solidFill>
                  <a:prstClr val="white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339752" y="1772816"/>
            <a:ext cx="5112568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2х</a:t>
            </a:r>
            <a:r>
              <a:rPr lang="en-US" sz="4400" dirty="0" smtClean="0"/>
              <a:t> - 4/ &lt; </a:t>
            </a:r>
            <a:r>
              <a:rPr lang="en-US" sz="4400" dirty="0" smtClean="0">
                <a:latin typeface="Adobe Caslon Pro"/>
              </a:rPr>
              <a:t>2</a:t>
            </a:r>
          </a:p>
          <a:p>
            <a:pPr algn="just">
              <a:buNone/>
            </a:pPr>
            <a:r>
              <a:rPr lang="en-US" sz="4400" dirty="0" smtClean="0"/>
              <a:t>/3</a:t>
            </a:r>
            <a:r>
              <a:rPr lang="ru-RU" sz="4400" dirty="0" smtClean="0"/>
              <a:t>х</a:t>
            </a:r>
            <a:r>
              <a:rPr lang="en-US" sz="4400" dirty="0" smtClean="0"/>
              <a:t> + </a:t>
            </a:r>
            <a:r>
              <a:rPr lang="en-US" sz="4400" dirty="0"/>
              <a:t>4/ </a:t>
            </a:r>
            <a:r>
              <a:rPr lang="en-US" sz="4400" b="1" dirty="0"/>
              <a:t>≥</a:t>
            </a:r>
            <a:r>
              <a:rPr lang="en-US" sz="4400" dirty="0" smtClean="0"/>
              <a:t> 3</a:t>
            </a: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Решить неравенство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973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272822" y="18864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Решить неравенство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979712" y="3244334"/>
            <a:ext cx="577849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en-US" sz="4400" dirty="0" smtClean="0"/>
              <a:t>/ 3</a:t>
            </a:r>
            <a:r>
              <a:rPr lang="ru-RU" sz="4400" dirty="0"/>
              <a:t>х</a:t>
            </a:r>
            <a:r>
              <a:rPr lang="en-US" sz="4400" dirty="0"/>
              <a:t> </a:t>
            </a:r>
            <a:r>
              <a:rPr lang="ru-RU" sz="4400" dirty="0" smtClean="0"/>
              <a:t>–</a:t>
            </a:r>
            <a:r>
              <a:rPr lang="en-US" sz="4400" dirty="0" smtClean="0"/>
              <a:t> </a:t>
            </a:r>
            <a:r>
              <a:rPr lang="ru-RU" sz="4400" dirty="0" smtClean="0"/>
              <a:t>1</a:t>
            </a:r>
            <a:r>
              <a:rPr lang="en-US" sz="4400" dirty="0" smtClean="0"/>
              <a:t> /</a:t>
            </a:r>
            <a:r>
              <a:rPr lang="ru-RU" sz="4400" dirty="0" smtClean="0"/>
              <a:t> + </a:t>
            </a:r>
            <a:r>
              <a:rPr lang="en-US" sz="4400" dirty="0" smtClean="0"/>
              <a:t>/ </a:t>
            </a:r>
            <a:r>
              <a:rPr lang="ru-RU" sz="4400" dirty="0" smtClean="0"/>
              <a:t>5 – 2у</a:t>
            </a:r>
            <a:r>
              <a:rPr lang="en-US" sz="4400" dirty="0" smtClean="0"/>
              <a:t> / </a:t>
            </a:r>
            <a:r>
              <a:rPr lang="ru-RU" sz="4400" dirty="0" smtClean="0"/>
              <a:t>≤ 0</a:t>
            </a:r>
            <a:endParaRPr lang="en-US" sz="4400" dirty="0"/>
          </a:p>
        </p:txBody>
      </p:sp>
    </p:spTree>
    <p:extLst>
      <p:ext uri="{BB962C8B-B14F-4D97-AF65-F5344CB8AC3E}">
        <p14:creationId xmlns="" xmlns:p14="http://schemas.microsoft.com/office/powerpoint/2010/main" val="19286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93669" y="5143488"/>
            <a:ext cx="1714512" cy="1714512"/>
          </a:xfrm>
          <a:prstGeom prst="rect">
            <a:avLst/>
          </a:prstGeom>
          <a:noFill/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91680" y="3173052"/>
            <a:ext cx="4248472" cy="1296144"/>
          </a:xfrm>
        </p:spPr>
        <p:txBody>
          <a:bodyPr>
            <a:normAutofit fontScale="90000"/>
          </a:bodyPr>
          <a:lstStyle/>
          <a:p>
            <a:r>
              <a:rPr lang="ru-RU" sz="7300" b="1" i="1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Знаю!</a:t>
            </a:r>
            <a: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23528" y="1894674"/>
            <a:ext cx="4392488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b="1" i="1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Думаю!</a:t>
            </a:r>
            <a:br>
              <a:rPr lang="ru-RU" sz="6600" b="1" i="1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</a:br>
            <a:r>
              <a:rPr lang="ru-RU" sz="66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sz="6600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203848" y="4310027"/>
            <a:ext cx="3939920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600" b="1" i="1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Могу!</a:t>
            </a:r>
            <a:r>
              <a:rPr lang="ru-RU" sz="126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26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60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6002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691680" y="3173052"/>
            <a:ext cx="4248472" cy="1296144"/>
          </a:xfrm>
        </p:spPr>
        <p:txBody>
          <a:bodyPr>
            <a:normAutofit/>
          </a:bodyPr>
          <a:lstStyle/>
          <a:p>
            <a:r>
              <a:rPr lang="ru-RU" sz="60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323528" y="1894674"/>
            <a:ext cx="4392488" cy="12961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6600" dirty="0" smtClean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sz="6600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026" name="Picture 2" descr="&amp;Scy;&amp;lcy;&amp;acy;&amp;jcy;&amp;dcy; &quot;&amp;Scy;&amp;pcy;&amp;acy;&amp;scy;&amp;icy;&amp;bcy;&amp;ocy; &amp;zcy;&amp;acy; &amp;vcy;&amp;ncy;&amp;icy;&amp;mcy;&amp;acy;&amp;ncy;&amp;icy;&amp;iecy;. &amp;Lcy;&amp;acy;&amp;dcy;&amp;ocy;&amp;shcy;&amp;kcy;&amp;icy; &amp;ncy;&amp;acy; &amp;scy;&amp;vcy;&amp;iecy;&amp;tcy;&amp;lcy;&amp;ocy;&amp;mcy; &amp;fcy;&amp;ocy;&amp;ncy;&amp;iecy;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257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348880"/>
            <a:ext cx="8286808" cy="295232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«</a:t>
            </a:r>
            <a:r>
              <a:rPr lang="ru-RU" sz="6700" b="1" i="1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Маленькие удачи – путь к большой победе</a:t>
            </a:r>
            <a:r>
              <a:rPr lang="ru-RU" sz="6700" dirty="0" smtClean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>!»</a:t>
            </a:r>
            <a:r>
              <a:rPr lang="ru-RU" sz="6700" dirty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  <a:t/>
            </a:r>
            <a:br>
              <a:rPr lang="ru-RU" sz="6700" dirty="0">
                <a:ln>
                  <a:solidFill>
                    <a:srgbClr val="00B0F0"/>
                  </a:solidFill>
                </a:ln>
                <a:solidFill>
                  <a:srgbClr val="0070C0"/>
                </a:solidFill>
              </a:rPr>
            </a:br>
            <a: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6000" dirty="0">
                <a:ln>
                  <a:solidFill>
                    <a:srgbClr val="00B0F0"/>
                  </a:solidFill>
                </a:ln>
                <a:solidFill>
                  <a:schemeClr val="accent5">
                    <a:lumMod val="75000"/>
                  </a:schemeClr>
                </a:solidFill>
              </a:rPr>
              <a:t>                                                                                                 </a:t>
            </a:r>
            <a:endParaRPr lang="ru-RU" dirty="0">
              <a:ln>
                <a:solidFill>
                  <a:srgbClr val="00B0F0"/>
                </a:solidFill>
              </a:ln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6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pic>
        <p:nvPicPr>
          <p:cNvPr id="7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5562" y="5143512"/>
            <a:ext cx="1714512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2654" y="1124744"/>
            <a:ext cx="8043762" cy="4876024"/>
          </a:xfrm>
        </p:spPr>
        <p:txBody>
          <a:bodyPr>
            <a:normAutofit fontScale="90000"/>
          </a:bodyPr>
          <a:lstStyle/>
          <a:p>
            <a:pPr marL="533400" lvl="0" indent="-533400" algn="l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	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- </a:t>
            </a: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4 ≤ х &lt; 2			</a:t>
            </a:r>
            <a:br>
              <a:rPr lang="ru-RU" sz="40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40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  <a:t>7 &lt; х ≤ 13</a:t>
            </a:r>
            <a:br>
              <a:rPr lang="ru-RU" sz="4000" dirty="0">
                <a:solidFill>
                  <a:srgbClr val="000000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		   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en-US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≥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1,2</a:t>
            </a:r>
            <a:b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		  </a:t>
            </a:r>
            <a:r>
              <a:rPr lang="ru-RU" sz="4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х </a:t>
            </a:r>
            <a:r>
              <a:rPr lang="en-US" sz="4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&lt;</a:t>
            </a:r>
            <a:r>
              <a:rPr lang="ru-RU" sz="40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 -5,1</a:t>
            </a:r>
            <a: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4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ru-RU" sz="3200" dirty="0" smtClean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ru-RU" sz="3200" dirty="0" smtClean="0">
                <a:solidFill>
                  <a:prstClr val="black"/>
                </a:solidFill>
                <a:latin typeface="Arial Black" pitchFamily="34" charset="0"/>
              </a:rPr>
            </a:br>
            <a:r>
              <a:rPr lang="ru-RU" sz="3200" b="1" dirty="0" smtClean="0">
                <a:solidFill>
                  <a:prstClr val="black"/>
                </a:solidFill>
                <a:latin typeface="Arial Black" pitchFamily="34" charset="0"/>
              </a:rPr>
              <a:t/>
            </a:r>
            <a:br>
              <a:rPr lang="ru-RU" sz="3200" b="1" dirty="0" smtClean="0">
                <a:solidFill>
                  <a:prstClr val="black"/>
                </a:solidFill>
                <a:latin typeface="Arial Black" pitchFamily="34" charset="0"/>
              </a:rPr>
            </a:br>
            <a:endParaRPr lang="ru-RU" sz="2400" b="1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43608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Работаем устно 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5562" y="5143512"/>
            <a:ext cx="1714512" cy="1714512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5" y="1412776"/>
            <a:ext cx="2448271" cy="1512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Работаем устно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5562" y="5143512"/>
            <a:ext cx="1714512" cy="1714512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79589" y="1412344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Х &gt; -2</a:t>
            </a:r>
          </a:p>
          <a:p>
            <a:r>
              <a:rPr lang="ru-RU" sz="3600" dirty="0" smtClean="0"/>
              <a:t>Х </a:t>
            </a:r>
            <a:r>
              <a:rPr lang="ru-RU" sz="3600" dirty="0"/>
              <a:t>&gt; </a:t>
            </a:r>
            <a:r>
              <a:rPr lang="ru-RU" sz="3600" dirty="0" smtClean="0"/>
              <a:t>- 1,5</a:t>
            </a:r>
            <a:endParaRPr lang="ru-RU" sz="3600" dirty="0"/>
          </a:p>
        </p:txBody>
      </p:sp>
      <p:sp>
        <p:nvSpPr>
          <p:cNvPr id="8" name="Левая фигурная скобка 7"/>
          <p:cNvSpPr/>
          <p:nvPr/>
        </p:nvSpPr>
        <p:spPr>
          <a:xfrm>
            <a:off x="179512" y="1412344"/>
            <a:ext cx="432048" cy="109476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177343" y="1359562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Х &gt; -4</a:t>
            </a:r>
          </a:p>
          <a:p>
            <a:r>
              <a:rPr lang="ru-RU" sz="3600" dirty="0" smtClean="0"/>
              <a:t>Х </a:t>
            </a:r>
            <a:r>
              <a:rPr lang="en-US" sz="3200" b="1" dirty="0">
                <a:solidFill>
                  <a:prstClr val="black"/>
                </a:solidFill>
              </a:rPr>
              <a:t>&lt;</a:t>
            </a:r>
            <a:r>
              <a:rPr lang="ru-RU" sz="3600" dirty="0" smtClean="0"/>
              <a:t> 5</a:t>
            </a:r>
            <a:endParaRPr lang="ru-RU" sz="3600" dirty="0"/>
          </a:p>
        </p:txBody>
      </p:sp>
      <p:sp>
        <p:nvSpPr>
          <p:cNvPr id="14" name="Левая фигурная скобка 13"/>
          <p:cNvSpPr/>
          <p:nvPr/>
        </p:nvSpPr>
        <p:spPr>
          <a:xfrm>
            <a:off x="2811837" y="1412344"/>
            <a:ext cx="432048" cy="109476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149512" y="1359562"/>
            <a:ext cx="2448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Х </a:t>
            </a:r>
            <a:r>
              <a:rPr lang="en-US" sz="3200" b="1" dirty="0">
                <a:solidFill>
                  <a:prstClr val="black"/>
                </a:solidFill>
              </a:rPr>
              <a:t>&lt;</a:t>
            </a:r>
            <a:r>
              <a:rPr lang="ru-RU" sz="3600" dirty="0" smtClean="0"/>
              <a:t> -3</a:t>
            </a:r>
          </a:p>
          <a:p>
            <a:r>
              <a:rPr lang="ru-RU" sz="3600" dirty="0" smtClean="0"/>
              <a:t>Х </a:t>
            </a:r>
            <a:r>
              <a:rPr lang="en-US" sz="3200" b="1" dirty="0">
                <a:solidFill>
                  <a:prstClr val="black"/>
                </a:solidFill>
              </a:rPr>
              <a:t>&lt;</a:t>
            </a:r>
            <a:r>
              <a:rPr lang="ru-RU" sz="3600" dirty="0" smtClean="0"/>
              <a:t> -2,9</a:t>
            </a:r>
            <a:endParaRPr lang="ru-RU" sz="3600" dirty="0"/>
          </a:p>
        </p:txBody>
      </p:sp>
      <p:sp>
        <p:nvSpPr>
          <p:cNvPr id="16" name="Левая фигурная скобка 15"/>
          <p:cNvSpPr/>
          <p:nvPr/>
        </p:nvSpPr>
        <p:spPr>
          <a:xfrm>
            <a:off x="5624890" y="1465124"/>
            <a:ext cx="432048" cy="1094767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95536" y="3068960"/>
            <a:ext cx="20162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2843808" y="3068960"/>
            <a:ext cx="20162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5840914" y="3068960"/>
            <a:ext cx="201622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 flipH="1">
            <a:off x="755576" y="2996952"/>
            <a:ext cx="10801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 flipH="1">
            <a:off x="1571582" y="3017912"/>
            <a:ext cx="10801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3355250" y="2986246"/>
            <a:ext cx="136630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Овал 22"/>
          <p:cNvSpPr/>
          <p:nvPr/>
        </p:nvSpPr>
        <p:spPr>
          <a:xfrm flipH="1">
            <a:off x="4129318" y="2986245"/>
            <a:ext cx="10801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 flipH="1">
            <a:off x="6291344" y="2986245"/>
            <a:ext cx="10801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 flipH="1">
            <a:off x="7173062" y="2986245"/>
            <a:ext cx="108012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649469" y="3068959"/>
            <a:ext cx="4924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2</a:t>
            </a:r>
            <a:endParaRPr lang="ru-RU" sz="2800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366542" y="3068960"/>
            <a:ext cx="7681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1,5</a:t>
            </a:r>
            <a:endParaRPr lang="ru-RU" sz="2800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3177343" y="3017912"/>
            <a:ext cx="4924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4</a:t>
            </a:r>
            <a:endParaRPr lang="ru-RU" sz="28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999620" y="308992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5</a:t>
            </a:r>
            <a:endParaRPr lang="ru-RU" sz="2800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6056938" y="3089920"/>
            <a:ext cx="4924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3</a:t>
            </a:r>
            <a:endParaRPr lang="ru-RU" sz="2800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6896994" y="3063315"/>
            <a:ext cx="7681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2,9</a:t>
            </a:r>
            <a:endParaRPr lang="ru-RU" sz="2800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715799" y="3648090"/>
            <a:ext cx="1375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prstClr val="black"/>
                </a:solidFill>
              </a:rPr>
              <a:t>Х &gt; - 1,5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154418" y="3630524"/>
            <a:ext cx="15263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prstClr val="black"/>
                </a:solidFill>
              </a:rPr>
              <a:t>-</a:t>
            </a:r>
            <a:r>
              <a:rPr lang="ru-RU" sz="2800" b="1" dirty="0" smtClean="0">
                <a:solidFill>
                  <a:prstClr val="black"/>
                </a:solidFill>
              </a:rPr>
              <a:t>4</a:t>
            </a:r>
            <a:r>
              <a:rPr lang="en-US" sz="2800" b="1" dirty="0" smtClean="0">
                <a:solidFill>
                  <a:prstClr val="black"/>
                </a:solidFill>
              </a:rPr>
              <a:t> &lt; </a:t>
            </a:r>
            <a:r>
              <a:rPr lang="ru-RU" sz="2800" b="1" dirty="0" smtClean="0">
                <a:solidFill>
                  <a:prstClr val="black"/>
                </a:solidFill>
              </a:rPr>
              <a:t>х</a:t>
            </a:r>
            <a:r>
              <a:rPr lang="en-US" sz="2800" b="1" dirty="0" smtClean="0">
                <a:solidFill>
                  <a:prstClr val="black"/>
                </a:solidFill>
              </a:rPr>
              <a:t> &lt; 5</a:t>
            </a:r>
            <a:endParaRPr lang="ru-RU" sz="28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464946" y="3633047"/>
            <a:ext cx="10182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prstClr val="black"/>
                </a:solidFill>
              </a:rPr>
              <a:t>Х </a:t>
            </a:r>
            <a:r>
              <a:rPr lang="en-US" sz="2800" b="1" dirty="0" smtClean="0">
                <a:solidFill>
                  <a:prstClr val="black"/>
                </a:solidFill>
              </a:rPr>
              <a:t>&lt; </a:t>
            </a:r>
            <a:r>
              <a:rPr lang="ru-RU" sz="2800" b="1" dirty="0" smtClean="0">
                <a:solidFill>
                  <a:prstClr val="black"/>
                </a:solidFill>
              </a:rPr>
              <a:t>-3</a:t>
            </a:r>
            <a:endParaRPr lang="ru-RU" sz="2800" dirty="0"/>
          </a:p>
        </p:txBody>
      </p:sp>
      <p:cxnSp>
        <p:nvCxnSpPr>
          <p:cNvPr id="38" name="Прямая соединительная линия 37"/>
          <p:cNvCxnSpPr>
            <a:endCxn id="20" idx="1"/>
          </p:cNvCxnSpPr>
          <p:nvPr/>
        </p:nvCxnSpPr>
        <p:spPr>
          <a:xfrm flipH="1">
            <a:off x="847770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34556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flipH="1">
            <a:off x="1230394" y="2789640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 flipH="1">
            <a:off x="1423286" y="2789640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H="1">
            <a:off x="1625588" y="2789640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H="1">
            <a:off x="1753124" y="281749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 flipH="1">
            <a:off x="1938863" y="2789640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H="1">
            <a:off x="2057432" y="2797284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H="1">
            <a:off x="3466777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единительная линия 46"/>
          <p:cNvCxnSpPr/>
          <p:nvPr/>
        </p:nvCxnSpPr>
        <p:spPr>
          <a:xfrm flipH="1">
            <a:off x="3721770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H="1">
            <a:off x="3917608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flipH="1">
            <a:off x="4129318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/>
          <p:nvPr/>
        </p:nvCxnSpPr>
        <p:spPr>
          <a:xfrm flipH="1">
            <a:off x="4302835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>
            <a:off x="4488526" y="2777289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flipH="1">
            <a:off x="6515092" y="2797284"/>
            <a:ext cx="186064" cy="2252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7300806" y="2763429"/>
            <a:ext cx="195838" cy="2869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flipH="1">
            <a:off x="6673760" y="2769529"/>
            <a:ext cx="217285" cy="2693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6849026" y="2752136"/>
            <a:ext cx="263371" cy="3155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H="1">
            <a:off x="7076345" y="2797284"/>
            <a:ext cx="204729" cy="2716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/>
          <p:cNvCxnSpPr/>
          <p:nvPr/>
        </p:nvCxnSpPr>
        <p:spPr>
          <a:xfrm flipH="1">
            <a:off x="6336665" y="2781795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H="1">
            <a:off x="6149512" y="2783837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5962959" y="2797284"/>
            <a:ext cx="195838" cy="240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679594" y="2723567"/>
            <a:ext cx="109662" cy="33288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1821426" y="2765359"/>
            <a:ext cx="117437" cy="2928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1950563" y="2747608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2101563" y="2738498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3481449" y="2723567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3618518" y="2699774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3757172" y="2723567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3917608" y="2723567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4016816" y="2691985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6149512" y="2738497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5994421" y="2738496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303159" y="2731632"/>
            <a:ext cx="125034" cy="3248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Облако 82"/>
          <p:cNvSpPr/>
          <p:nvPr/>
        </p:nvSpPr>
        <p:spPr>
          <a:xfrm>
            <a:off x="313054" y="2462868"/>
            <a:ext cx="2416301" cy="1752431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Облако 83"/>
          <p:cNvSpPr/>
          <p:nvPr/>
        </p:nvSpPr>
        <p:spPr>
          <a:xfrm>
            <a:off x="2848322" y="2559891"/>
            <a:ext cx="2416301" cy="1752431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Облако 84"/>
          <p:cNvSpPr/>
          <p:nvPr/>
        </p:nvSpPr>
        <p:spPr>
          <a:xfrm>
            <a:off x="5584723" y="2542298"/>
            <a:ext cx="2416301" cy="1752431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" grpId="0" animBg="1"/>
      <p:bldP spid="84" grpId="0" animBg="1"/>
      <p:bldP spid="8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1835696" y="2492896"/>
            <a:ext cx="5379510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400" dirty="0" smtClean="0"/>
              <a:t>5х – 1 </a:t>
            </a:r>
            <a:r>
              <a:rPr lang="en-US" sz="4400" dirty="0" smtClean="0"/>
              <a:t>&gt; </a:t>
            </a:r>
            <a:r>
              <a:rPr lang="ru-RU" sz="4400" dirty="0" smtClean="0"/>
              <a:t>3 ( Х+ 1)</a:t>
            </a:r>
          </a:p>
          <a:p>
            <a:pPr algn="just">
              <a:buNone/>
            </a:pPr>
            <a:r>
              <a:rPr lang="ru-RU" sz="4400" dirty="0" smtClean="0"/>
              <a:t>2(х + 4) </a:t>
            </a:r>
            <a:r>
              <a:rPr lang="en-US" sz="4400" dirty="0" smtClean="0"/>
              <a:t>&gt; </a:t>
            </a:r>
            <a:r>
              <a:rPr lang="ru-RU" sz="4400" dirty="0" smtClean="0"/>
              <a:t>х + 5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Решить систему неравенств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6" name="Левая фигурная скобка 5"/>
          <p:cNvSpPr/>
          <p:nvPr/>
        </p:nvSpPr>
        <p:spPr>
          <a:xfrm>
            <a:off x="1423120" y="2564904"/>
            <a:ext cx="432048" cy="1512168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411760" y="1633940"/>
            <a:ext cx="2880320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400" dirty="0" smtClean="0"/>
              <a:t>Х +3</a:t>
            </a:r>
            <a:r>
              <a:rPr lang="en-US" sz="4400" b="1" dirty="0">
                <a:solidFill>
                  <a:prstClr val="black"/>
                </a:solidFill>
              </a:rPr>
              <a:t> </a:t>
            </a:r>
            <a:r>
              <a:rPr lang="en-US" sz="4400" b="1" dirty="0" smtClean="0">
                <a:solidFill>
                  <a:prstClr val="black"/>
                </a:solidFill>
              </a:rPr>
              <a:t>   </a:t>
            </a:r>
            <a:r>
              <a:rPr lang="ru-RU" sz="4400" dirty="0" smtClean="0">
                <a:solidFill>
                  <a:prstClr val="black"/>
                </a:solidFill>
              </a:rPr>
              <a:t>2х+7</a:t>
            </a:r>
          </a:p>
          <a:p>
            <a:pPr algn="just">
              <a:buNone/>
            </a:pPr>
            <a:r>
              <a:rPr lang="ru-RU" sz="4400" dirty="0">
                <a:solidFill>
                  <a:prstClr val="black"/>
                </a:solidFill>
              </a:rPr>
              <a:t> </a:t>
            </a:r>
            <a:r>
              <a:rPr lang="ru-RU" sz="4400" dirty="0" smtClean="0">
                <a:solidFill>
                  <a:prstClr val="black"/>
                </a:solidFill>
              </a:rPr>
              <a:t>  2           5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14290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Решить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систему неравенств</a:t>
            </a:r>
          </a:p>
          <a:p>
            <a:pPr algn="ctr"/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неравенств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6" name="Левая фигурная скобка 5"/>
          <p:cNvSpPr/>
          <p:nvPr/>
        </p:nvSpPr>
        <p:spPr>
          <a:xfrm>
            <a:off x="1907704" y="1628800"/>
            <a:ext cx="432048" cy="2952328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400426" y="2348880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103663" y="2373813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Содержимое 3"/>
          <p:cNvSpPr txBox="1">
            <a:spLocks/>
          </p:cNvSpPr>
          <p:nvPr/>
        </p:nvSpPr>
        <p:spPr>
          <a:xfrm>
            <a:off x="2400426" y="3356992"/>
            <a:ext cx="4814780" cy="158197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itchFamily="34" charset="0"/>
              <a:buNone/>
            </a:pPr>
            <a:r>
              <a:rPr lang="ru-RU" sz="4400" dirty="0" smtClean="0"/>
              <a:t>2Х-3</a:t>
            </a:r>
            <a:r>
              <a:rPr lang="en-US" sz="4400" b="1" dirty="0" smtClean="0">
                <a:solidFill>
                  <a:prstClr val="black"/>
                </a:solidFill>
              </a:rPr>
              <a:t>     </a:t>
            </a:r>
            <a:r>
              <a:rPr lang="ru-RU" sz="4400" dirty="0" smtClean="0">
                <a:solidFill>
                  <a:prstClr val="black"/>
                </a:solidFill>
              </a:rPr>
              <a:t>х</a:t>
            </a:r>
            <a:r>
              <a:rPr lang="en-US" sz="4400" dirty="0" smtClean="0">
                <a:solidFill>
                  <a:prstClr val="black"/>
                </a:solidFill>
              </a:rPr>
              <a:t>- 2        5  </a:t>
            </a:r>
            <a:endParaRPr lang="ru-RU" sz="4400" dirty="0" smtClean="0">
              <a:solidFill>
                <a:prstClr val="black"/>
              </a:solidFill>
            </a:endParaRPr>
          </a:p>
          <a:p>
            <a:pPr algn="just">
              <a:buFont typeface="Arial" pitchFamily="34" charset="0"/>
              <a:buNone/>
            </a:pPr>
            <a:r>
              <a:rPr lang="ru-RU" sz="4400" dirty="0" smtClean="0">
                <a:solidFill>
                  <a:prstClr val="black"/>
                </a:solidFill>
              </a:rPr>
              <a:t>   7           </a:t>
            </a:r>
            <a:r>
              <a:rPr lang="en-US" sz="4400" dirty="0" smtClean="0">
                <a:solidFill>
                  <a:prstClr val="black"/>
                </a:solidFill>
              </a:rPr>
              <a:t>3         21</a:t>
            </a:r>
            <a:endParaRPr lang="ru-RU" sz="4400" dirty="0" smtClean="0">
              <a:solidFill>
                <a:prstClr val="black"/>
              </a:solidFill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552826" y="4005064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607990" y="3620343"/>
            <a:ext cx="465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prstClr val="black"/>
                </a:solidFill>
              </a:rPr>
              <a:t>&lt;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540490" y="1989092"/>
            <a:ext cx="465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</a:rPr>
              <a:t>≥</a:t>
            </a:r>
            <a:endParaRPr lang="ru-RU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073182" y="3977706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5220072" y="3592985"/>
            <a:ext cx="46519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prstClr val="black"/>
                </a:solidFill>
              </a:rPr>
              <a:t>+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5685264" y="3977706"/>
            <a:ext cx="100811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66078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2339752" y="2564904"/>
            <a:ext cx="4884546" cy="1581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400" dirty="0" smtClean="0"/>
              <a:t>у </a:t>
            </a:r>
            <a:r>
              <a:rPr lang="en-US" sz="4400" dirty="0" smtClean="0"/>
              <a:t>&gt; </a:t>
            </a:r>
            <a:r>
              <a:rPr lang="ru-RU" sz="4400" dirty="0" smtClean="0"/>
              <a:t>2</a:t>
            </a:r>
            <a:r>
              <a:rPr lang="ru-RU" sz="3600" dirty="0" smtClean="0"/>
              <a:t>Х</a:t>
            </a:r>
            <a:r>
              <a:rPr lang="ru-RU" sz="4400" dirty="0" smtClean="0"/>
              <a:t> - 3</a:t>
            </a:r>
          </a:p>
          <a:p>
            <a:pPr algn="just">
              <a:buNone/>
            </a:pPr>
            <a:r>
              <a:rPr lang="ru-RU" sz="4400" dirty="0"/>
              <a:t>у </a:t>
            </a:r>
            <a:r>
              <a:rPr lang="en-US" sz="4400" b="1" dirty="0">
                <a:solidFill>
                  <a:prstClr val="black"/>
                </a:solidFill>
              </a:rPr>
              <a:t>≤</a:t>
            </a:r>
            <a:r>
              <a:rPr lang="en-US" sz="4400" dirty="0" smtClean="0"/>
              <a:t> </a:t>
            </a:r>
            <a:r>
              <a:rPr lang="ru-RU" sz="4400" dirty="0" smtClean="0"/>
              <a:t>х - 1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Изобразить решение системы неравенств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6" name="Левая фигурная скобка 5"/>
          <p:cNvSpPr/>
          <p:nvPr/>
        </p:nvSpPr>
        <p:spPr>
          <a:xfrm>
            <a:off x="1979712" y="2564904"/>
            <a:ext cx="432048" cy="1512168"/>
          </a:xfrm>
          <a:prstGeom prst="lef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3225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pic>
        <p:nvPicPr>
          <p:cNvPr id="3" name="Объект 2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04" y="3815258"/>
            <a:ext cx="1187499" cy="1770831"/>
          </a:xfrm>
        </p:spPr>
      </p:pic>
      <p:pic>
        <p:nvPicPr>
          <p:cNvPr id="9" name="Объект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022" y="1995487"/>
            <a:ext cx="1220317" cy="1819771"/>
          </a:xfrm>
          <a:prstGeom prst="rect">
            <a:avLst/>
          </a:prstGeom>
        </p:spPr>
      </p:pic>
      <p:pic>
        <p:nvPicPr>
          <p:cNvPr id="10" name="Объект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122" y="2077040"/>
            <a:ext cx="1255481" cy="187220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75107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D:\материалы к урокам\Я УЧУСЬ\ШАБЛОН ДЛЯ ПРЕЗЕНТАЦИИ\готовые шаблоны\Шаблон Школьная страна\Девочка для триггера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5143512"/>
            <a:ext cx="1928826" cy="1571612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39552" y="1772816"/>
            <a:ext cx="2520280" cy="23945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4400" dirty="0" smtClean="0"/>
              <a:t>2 </a:t>
            </a: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= </a:t>
            </a:r>
            <a:r>
              <a:rPr lang="en-US" sz="4400" dirty="0" smtClean="0">
                <a:latin typeface="Adobe Caslon Pro"/>
              </a:rPr>
              <a:t>½</a:t>
            </a:r>
          </a:p>
          <a:p>
            <a:pPr algn="just">
              <a:buNone/>
            </a:pPr>
            <a:r>
              <a:rPr lang="en-US" sz="4400" dirty="0"/>
              <a:t>/</a:t>
            </a:r>
            <a:r>
              <a:rPr lang="ru-RU" sz="4400" dirty="0"/>
              <a:t>х</a:t>
            </a:r>
            <a:r>
              <a:rPr lang="en-US" sz="4400" dirty="0" smtClean="0"/>
              <a:t>/= - 3</a:t>
            </a:r>
          </a:p>
          <a:p>
            <a:pPr algn="just">
              <a:buNone/>
            </a:pPr>
            <a:r>
              <a:rPr lang="en-US" sz="4400" dirty="0"/>
              <a:t>/</a:t>
            </a:r>
            <a:r>
              <a:rPr lang="ru-RU" sz="4400" dirty="0"/>
              <a:t>х</a:t>
            </a:r>
            <a:r>
              <a:rPr lang="en-US" sz="4400" dirty="0"/>
              <a:t>/= </a:t>
            </a:r>
            <a:r>
              <a:rPr lang="en-US" sz="4400" dirty="0" smtClean="0"/>
              <a:t>0</a:t>
            </a:r>
            <a:endParaRPr lang="ru-RU" sz="4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214414" y="214290"/>
            <a:ext cx="67866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Работаем устно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2" descr="D:\материалы к урокам\Я УЧУСЬ\ШАБЛОН ДЛЯ ПРЕЗЕНТАЦИИ\готовые шаблоны\Шаблон Школьная страна\мальчик для триггера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5143488"/>
            <a:ext cx="1714512" cy="1714512"/>
          </a:xfrm>
          <a:prstGeom prst="rect">
            <a:avLst/>
          </a:prstGeom>
          <a:noFill/>
        </p:spPr>
      </p:pic>
      <p:sp>
        <p:nvSpPr>
          <p:cNvPr id="6" name="Содержимое 3"/>
          <p:cNvSpPr txBox="1">
            <a:spLocks/>
          </p:cNvSpPr>
          <p:nvPr/>
        </p:nvSpPr>
        <p:spPr>
          <a:xfrm>
            <a:off x="3131840" y="1772816"/>
            <a:ext cx="2520280" cy="239450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</a:t>
            </a:r>
            <a:r>
              <a:rPr lang="ru-RU" sz="4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≤</a:t>
            </a:r>
            <a:r>
              <a:rPr lang="en-US" sz="4400" dirty="0" smtClean="0"/>
              <a:t> </a:t>
            </a:r>
            <a:r>
              <a:rPr lang="en-US" sz="4400" dirty="0" smtClean="0">
                <a:latin typeface="Adobe Caslon Pro"/>
              </a:rPr>
              <a:t>7</a:t>
            </a:r>
          </a:p>
          <a:p>
            <a:pPr algn="just">
              <a:buFont typeface="Arial" pitchFamily="34" charset="0"/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&gt;  3</a:t>
            </a:r>
          </a:p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&gt; - 5</a:t>
            </a:r>
            <a:endParaRPr lang="ru-RU" sz="4400" dirty="0"/>
          </a:p>
        </p:txBody>
      </p:sp>
      <p:sp>
        <p:nvSpPr>
          <p:cNvPr id="9" name="Содержимое 3"/>
          <p:cNvSpPr txBox="1">
            <a:spLocks/>
          </p:cNvSpPr>
          <p:nvPr/>
        </p:nvSpPr>
        <p:spPr>
          <a:xfrm>
            <a:off x="5804520" y="1772816"/>
            <a:ext cx="2520280" cy="2394502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</a:t>
            </a:r>
            <a:r>
              <a:rPr lang="en-US" sz="44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en-US" sz="4400" dirty="0" smtClean="0"/>
              <a:t> </a:t>
            </a:r>
            <a:r>
              <a:rPr lang="en-US" sz="4400" dirty="0" smtClean="0">
                <a:latin typeface="Adobe Caslon Pro"/>
              </a:rPr>
              <a:t>0</a:t>
            </a:r>
          </a:p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</a:t>
            </a:r>
            <a:r>
              <a:rPr lang="ru-RU" sz="4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≤</a:t>
            </a:r>
            <a:r>
              <a:rPr lang="en-US" sz="4400" dirty="0" smtClean="0"/>
              <a:t>  0</a:t>
            </a:r>
          </a:p>
          <a:p>
            <a:pPr algn="just">
              <a:buNone/>
            </a:pPr>
            <a:r>
              <a:rPr lang="en-US" sz="4400" dirty="0" smtClean="0"/>
              <a:t>/</a:t>
            </a:r>
            <a:r>
              <a:rPr lang="ru-RU" sz="4400" dirty="0" smtClean="0"/>
              <a:t>х</a:t>
            </a:r>
            <a:r>
              <a:rPr lang="en-US" sz="4400" dirty="0" smtClean="0"/>
              <a:t>/ &lt; - 7</a:t>
            </a: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5678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219</Words>
  <Application>Microsoft Office PowerPoint</Application>
  <PresentationFormat>Экран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«Маленькие удачи – путь к большой победе!»                                                                                                   </vt:lpstr>
      <vt:lpstr>  - 4 ≤ х &lt; 2    7 &lt; х ≤ 13         х ≥ 1,2      х &lt; -5,1   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Знаю!                                                                                                  </vt:lpstr>
      <vt:lpstr>                                          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Учитель</cp:lastModifiedBy>
  <cp:revision>115</cp:revision>
  <dcterms:created xsi:type="dcterms:W3CDTF">2014-07-23T13:48:54Z</dcterms:created>
  <dcterms:modified xsi:type="dcterms:W3CDTF">2017-10-31T06:49:52Z</dcterms:modified>
</cp:coreProperties>
</file>