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8" r:id="rId2"/>
    <p:sldId id="276" r:id="rId3"/>
    <p:sldId id="275" r:id="rId4"/>
    <p:sldId id="274" r:id="rId5"/>
    <p:sldId id="278" r:id="rId6"/>
    <p:sldId id="279" r:id="rId7"/>
    <p:sldId id="280" r:id="rId8"/>
    <p:sldId id="281" r:id="rId9"/>
    <p:sldId id="282" r:id="rId10"/>
    <p:sldId id="283" r:id="rId11"/>
    <p:sldId id="284" r:id="rId12"/>
    <p:sldId id="286"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53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BF7EEF1-6206-48D7-BFAF-8325C9100316}" type="datetimeFigureOut">
              <a:rPr lang="ru-RU" smtClean="0"/>
              <a:t>19.03.2019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56546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383802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6561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292614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8519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236621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194462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39634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258283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F7EEF1-6206-48D7-BFAF-8325C9100316}" type="datetimeFigureOut">
              <a:rPr lang="ru-RU" smtClean="0"/>
              <a:t>19.03.2019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21227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F7EEF1-6206-48D7-BFAF-8325C9100316}" type="datetimeFigureOut">
              <a:rPr lang="ru-RU" smtClean="0"/>
              <a:t>19.03.2019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412916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F7EEF1-6206-48D7-BFAF-8325C9100316}" type="datetimeFigureOut">
              <a:rPr lang="ru-RU" smtClean="0"/>
              <a:t>19.03.2019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333699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F7EEF1-6206-48D7-BFAF-8325C9100316}" type="datetimeFigureOut">
              <a:rPr lang="ru-RU" smtClean="0"/>
              <a:t>19.03.2019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128870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7EEF1-6206-48D7-BFAF-8325C9100316}" type="datetimeFigureOut">
              <a:rPr lang="ru-RU" smtClean="0"/>
              <a:t>19.03.2019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302634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F7EEF1-6206-48D7-BFAF-8325C9100316}" type="datetimeFigureOut">
              <a:rPr lang="ru-RU" smtClean="0"/>
              <a:t>19.03.2019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151000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F7EEF1-6206-48D7-BFAF-8325C9100316}" type="datetimeFigureOut">
              <a:rPr lang="ru-RU" smtClean="0"/>
              <a:t>19.03.2019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9DCD7C-FE5A-4939-A6F4-958CD3FFA3D3}" type="slidenum">
              <a:rPr lang="ru-RU" smtClean="0"/>
              <a:t>‹#›</a:t>
            </a:fld>
            <a:endParaRPr lang="ru-RU"/>
          </a:p>
        </p:txBody>
      </p:sp>
    </p:spTree>
    <p:extLst>
      <p:ext uri="{BB962C8B-B14F-4D97-AF65-F5344CB8AC3E}">
        <p14:creationId xmlns:p14="http://schemas.microsoft.com/office/powerpoint/2010/main" val="330360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F7EEF1-6206-48D7-BFAF-8325C9100316}" type="datetimeFigureOut">
              <a:rPr lang="ru-RU" smtClean="0"/>
              <a:t>19.03.2019</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39DCD7C-FE5A-4939-A6F4-958CD3FFA3D3}" type="slidenum">
              <a:rPr lang="ru-RU" smtClean="0"/>
              <a:t>‹#›</a:t>
            </a:fld>
            <a:endParaRPr lang="ru-RU"/>
          </a:p>
        </p:txBody>
      </p:sp>
    </p:spTree>
    <p:extLst>
      <p:ext uri="{BB962C8B-B14F-4D97-AF65-F5344CB8AC3E}">
        <p14:creationId xmlns:p14="http://schemas.microsoft.com/office/powerpoint/2010/main" val="269223676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427"/>
            <a:ext cx="12364915" cy="7728072"/>
          </a:xfrm>
          <a:prstGeom prst="rect">
            <a:avLst/>
          </a:prstGeom>
        </p:spPr>
      </p:pic>
    </p:spTree>
    <p:extLst>
      <p:ext uri="{BB962C8B-B14F-4D97-AF65-F5344CB8AC3E}">
        <p14:creationId xmlns:p14="http://schemas.microsoft.com/office/powerpoint/2010/main" val="1908769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68" y="1690085"/>
            <a:ext cx="8579776" cy="4826124"/>
          </a:xfrm>
          <a:prstGeom prst="rect">
            <a:avLst/>
          </a:prstGeom>
        </p:spPr>
      </p:pic>
      <p:sp>
        <p:nvSpPr>
          <p:cNvPr id="4" name="Заголовок 1"/>
          <p:cNvSpPr txBox="1">
            <a:spLocks/>
          </p:cNvSpPr>
          <p:nvPr/>
        </p:nvSpPr>
        <p:spPr>
          <a:xfrm>
            <a:off x="6338656" y="763480"/>
            <a:ext cx="5104661" cy="1047566"/>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To poison</a:t>
            </a:r>
            <a:endParaRPr lang="ru-RU" sz="5400" dirty="0"/>
          </a:p>
        </p:txBody>
      </p:sp>
    </p:spTree>
    <p:extLst>
      <p:ext uri="{BB962C8B-B14F-4D97-AF65-F5344CB8AC3E}">
        <p14:creationId xmlns:p14="http://schemas.microsoft.com/office/powerpoint/2010/main" val="415848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450" y="1054593"/>
            <a:ext cx="6689325" cy="5150780"/>
          </a:xfrm>
          <a:prstGeom prst="rect">
            <a:avLst/>
          </a:prstGeom>
        </p:spPr>
      </p:pic>
      <p:sp>
        <p:nvSpPr>
          <p:cNvPr id="4" name="Заголовок 1"/>
          <p:cNvSpPr txBox="1">
            <a:spLocks/>
          </p:cNvSpPr>
          <p:nvPr/>
        </p:nvSpPr>
        <p:spPr>
          <a:xfrm>
            <a:off x="6587229" y="175704"/>
            <a:ext cx="5104661" cy="1154098"/>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To reduce</a:t>
            </a:r>
            <a:endParaRPr lang="ru-RU" sz="5400" dirty="0"/>
          </a:p>
        </p:txBody>
      </p:sp>
    </p:spTree>
    <p:extLst>
      <p:ext uri="{BB962C8B-B14F-4D97-AF65-F5344CB8AC3E}">
        <p14:creationId xmlns:p14="http://schemas.microsoft.com/office/powerpoint/2010/main" val="27158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Текст 2"/>
          <p:cNvSpPr>
            <a:spLocks noGrp="1"/>
          </p:cNvSpPr>
          <p:nvPr>
            <p:ph type="body" idx="1"/>
          </p:nvPr>
        </p:nvSpPr>
        <p:spPr>
          <a:xfrm>
            <a:off x="221942" y="488272"/>
            <a:ext cx="11603115" cy="613447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numCol="3" spcCol="396000">
            <a:noAutofit/>
          </a:bodyPr>
          <a:lstStyle/>
          <a:p>
            <a:pPr algn="just"/>
            <a:r>
              <a:rPr lang="en-US" sz="2000" dirty="0" smtClean="0">
                <a:solidFill>
                  <a:schemeClr val="tx1"/>
                </a:solidFill>
              </a:rPr>
              <a:t>	</a:t>
            </a:r>
          </a:p>
          <a:p>
            <a:pPr algn="just"/>
            <a:r>
              <a:rPr lang="en-US" sz="4400" dirty="0" smtClean="0">
                <a:solidFill>
                  <a:schemeClr val="tx1">
                    <a:lumMod val="95000"/>
                  </a:schemeClr>
                </a:solidFill>
              </a:rPr>
              <a:t>THE EARTH IS IN DANGER</a:t>
            </a:r>
          </a:p>
          <a:p>
            <a:pPr algn="just"/>
            <a:r>
              <a:rPr lang="en-US" sz="2000" i="1" dirty="0" smtClean="0">
                <a:solidFill>
                  <a:schemeClr val="tx1"/>
                </a:solidFill>
              </a:rPr>
              <a:t>What causes to serious damages? </a:t>
            </a:r>
            <a:endParaRPr lang="en-US" sz="2000" dirty="0" smtClean="0">
              <a:solidFill>
                <a:schemeClr val="tx1"/>
              </a:solidFill>
            </a:endParaRPr>
          </a:p>
          <a:p>
            <a:pPr algn="just"/>
            <a:r>
              <a:rPr lang="en-US" sz="6000" dirty="0" smtClean="0">
                <a:solidFill>
                  <a:schemeClr val="tx1"/>
                </a:solidFill>
              </a:rPr>
              <a:t>T</a:t>
            </a:r>
            <a:r>
              <a:rPr lang="en-US" sz="2000" dirty="0" smtClean="0">
                <a:solidFill>
                  <a:schemeClr val="tx1"/>
                </a:solidFill>
              </a:rPr>
              <a:t>he problems start here. Cars burn petrol, factories and power stations burn coal and emit toxic fumes. So, the air that we breathe becomes polluted.</a:t>
            </a:r>
          </a:p>
          <a:p>
            <a:pPr algn="just"/>
            <a:r>
              <a:rPr lang="en-US" sz="2000" dirty="0" smtClean="0">
                <a:solidFill>
                  <a:schemeClr val="tx1"/>
                </a:solidFill>
              </a:rPr>
              <a:t>	</a:t>
            </a:r>
          </a:p>
          <a:p>
            <a:pPr algn="just"/>
            <a:endParaRPr lang="en-US" sz="2000" dirty="0" smtClean="0">
              <a:solidFill>
                <a:schemeClr val="tx1"/>
              </a:solidFill>
            </a:endParaRPr>
          </a:p>
          <a:p>
            <a:pPr algn="just"/>
            <a:r>
              <a:rPr lang="en-US" sz="2000" dirty="0">
                <a:solidFill>
                  <a:schemeClr val="tx1"/>
                </a:solidFill>
              </a:rPr>
              <a:t>	</a:t>
            </a:r>
            <a:r>
              <a:rPr lang="en-US" sz="2000" dirty="0" smtClean="0">
                <a:solidFill>
                  <a:schemeClr val="tx1"/>
                </a:solidFill>
              </a:rPr>
              <a:t>This pollution gathered in clouds and with the oxygen and water in the atmosphere it becomes acid. The wind carry the polluted clouds across long distances, far away. When it rains, this pollution lands on trees, houses, buildings, cars, clothes, everywhere! This is called acid rain.</a:t>
            </a:r>
          </a:p>
          <a:p>
            <a:pPr algn="just"/>
            <a:r>
              <a:rPr lang="en-US" sz="2000" dirty="0" smtClean="0">
                <a:solidFill>
                  <a:schemeClr val="tx1"/>
                </a:solidFill>
              </a:rPr>
              <a:t>	When acid rain falls into lakes, streams, rivers and seas they become toxic. </a:t>
            </a:r>
            <a:r>
              <a:rPr lang="en-US" sz="2000" dirty="0">
                <a:solidFill>
                  <a:schemeClr val="tx1"/>
                </a:solidFill>
              </a:rPr>
              <a:t>T</a:t>
            </a:r>
            <a:r>
              <a:rPr lang="en-US" sz="2000" dirty="0" smtClean="0">
                <a:solidFill>
                  <a:schemeClr val="tx1"/>
                </a:solidFill>
              </a:rPr>
              <a:t>his is water pollution and it harms, kills or wipes out fish and plant species. </a:t>
            </a:r>
          </a:p>
          <a:p>
            <a:pPr algn="just"/>
            <a:r>
              <a:rPr lang="en-US" sz="2000" dirty="0" smtClean="0">
                <a:solidFill>
                  <a:schemeClr val="tx1"/>
                </a:solidFill>
              </a:rPr>
              <a:t>	</a:t>
            </a:r>
          </a:p>
          <a:p>
            <a:pPr algn="just"/>
            <a:r>
              <a:rPr lang="en-US" sz="2000" dirty="0" smtClean="0">
                <a:solidFill>
                  <a:schemeClr val="tx1"/>
                </a:solidFill>
              </a:rPr>
              <a:t>	When acid rain flows through the soil, it poisons trees and plants. Acid rain also causes serious damage to important buildings and objects.</a:t>
            </a:r>
          </a:p>
          <a:p>
            <a:pPr algn="just"/>
            <a:r>
              <a:rPr lang="en-US" sz="2000" dirty="0">
                <a:solidFill>
                  <a:schemeClr val="tx1"/>
                </a:solidFill>
              </a:rPr>
              <a:t>	</a:t>
            </a:r>
            <a:r>
              <a:rPr lang="en-US" sz="2000" dirty="0" smtClean="0">
                <a:solidFill>
                  <a:schemeClr val="tx1"/>
                </a:solidFill>
              </a:rPr>
              <a:t>The good news is that government have been trying to reduce the air, water and soil pollution that causes acid rain. </a:t>
            </a:r>
          </a:p>
          <a:p>
            <a:pPr algn="just"/>
            <a:endParaRPr lang="en-US" sz="2000" dirty="0" smtClean="0">
              <a:solidFill>
                <a:schemeClr val="tx1"/>
              </a:solidFill>
            </a:endParaRPr>
          </a:p>
          <a:p>
            <a:pPr algn="just"/>
            <a:r>
              <a:rPr lang="en-US" sz="2000" b="1" i="1" dirty="0" smtClean="0">
                <a:solidFill>
                  <a:schemeClr val="tx1"/>
                </a:solidFill>
              </a:rPr>
              <a:t>But we need to do more!!!</a:t>
            </a:r>
          </a:p>
        </p:txBody>
      </p:sp>
    </p:spTree>
    <p:extLst>
      <p:ext uri="{BB962C8B-B14F-4D97-AF65-F5344CB8AC3E}">
        <p14:creationId xmlns:p14="http://schemas.microsoft.com/office/powerpoint/2010/main" val="3052422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95" y="-301754"/>
            <a:ext cx="12286695" cy="7679184"/>
          </a:xfrm>
        </p:spPr>
      </p:pic>
      <p:sp>
        <p:nvSpPr>
          <p:cNvPr id="5" name="Заголовок 1"/>
          <p:cNvSpPr txBox="1">
            <a:spLocks/>
          </p:cNvSpPr>
          <p:nvPr/>
        </p:nvSpPr>
        <p:spPr>
          <a:xfrm>
            <a:off x="3725014" y="452718"/>
            <a:ext cx="4647276" cy="1080247"/>
          </a:xfrm>
          <a:prstGeom prst="rect">
            <a:avLst/>
          </a:prstGeom>
          <a:solidFill>
            <a:srgbClr val="92D050">
              <a:alpha val="50000"/>
            </a:srgb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Good luck</a:t>
            </a:r>
            <a:endParaRPr lang="ru-RU" sz="5400" dirty="0"/>
          </a:p>
        </p:txBody>
      </p:sp>
    </p:spTree>
    <p:extLst>
      <p:ext uri="{BB962C8B-B14F-4D97-AF65-F5344CB8AC3E}">
        <p14:creationId xmlns:p14="http://schemas.microsoft.com/office/powerpoint/2010/main" val="32823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mph" presetSubtype="0" fill="hold" grpId="1" nodeType="withEffect">
                                  <p:stCondLst>
                                    <p:cond delay="0"/>
                                  </p:stCondLst>
                                  <p:childTnLst>
                                    <p:animScale>
                                      <p:cBhvr>
                                        <p:cTn id="9" dur="2000" fill="hold"/>
                                        <p:tgtEl>
                                          <p:spTgt spid="5"/>
                                        </p:tgtEl>
                                      </p:cBhvr>
                                      <p:by x="150000" y="150000"/>
                                    </p:animScale>
                                  </p:childTnLst>
                                </p:cTn>
                              </p:par>
                              <p:par>
                                <p:cTn id="10" presetID="42" presetClass="path" presetSubtype="0" accel="50000" decel="50000" fill="hold" grpId="2" nodeType="withEffect">
                                  <p:stCondLst>
                                    <p:cond delay="0"/>
                                  </p:stCondLst>
                                  <p:childTnLst>
                                    <p:animMotion origin="layout" path="M 0 0 L 0 0.25 E" pathEditMode="relative" ptsTypes="">
                                      <p:cBhvr>
                                        <p:cTn id="11"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763480"/>
            <a:ext cx="8534400" cy="6757879"/>
          </a:xfrm>
        </p:spPr>
        <p:txBody>
          <a:bodyPr>
            <a:noAutofit/>
          </a:bodyPr>
          <a:lstStyle/>
          <a:p>
            <a:r>
              <a:rPr lang="en-US" sz="5400" dirty="0" smtClean="0"/>
              <a:t/>
            </a:r>
            <a:br>
              <a:rPr lang="en-US" sz="5400" dirty="0" smtClean="0"/>
            </a:br>
            <a:r>
              <a:rPr lang="en-US" sz="5400" dirty="0" smtClean="0"/>
              <a:t>decode NUMBERs TO LETTERS</a:t>
            </a:r>
            <a:r>
              <a:rPr lang="en-US" sz="6000" dirty="0" smtClean="0"/>
              <a:t/>
            </a:r>
            <a:br>
              <a:rPr lang="en-US" sz="6000" dirty="0" smtClean="0"/>
            </a:br>
            <a:r>
              <a:rPr lang="en-US" sz="6000" dirty="0" smtClean="0"/>
              <a:t>						1				a</a:t>
            </a:r>
            <a:br>
              <a:rPr lang="en-US" sz="6000" dirty="0" smtClean="0"/>
            </a:br>
            <a:r>
              <a:rPr lang="en-US" sz="6000" dirty="0" smtClean="0"/>
              <a:t>						2				B</a:t>
            </a:r>
            <a:br>
              <a:rPr lang="en-US" sz="6000" dirty="0" smtClean="0"/>
            </a:br>
            <a:r>
              <a:rPr lang="en-US" sz="6000" dirty="0" smtClean="0"/>
              <a:t>						3				C</a:t>
            </a:r>
            <a:br>
              <a:rPr lang="en-US" sz="6000" dirty="0" smtClean="0"/>
            </a:br>
            <a:r>
              <a:rPr lang="en-US" sz="6000" dirty="0" smtClean="0"/>
              <a:t>							 …</a:t>
            </a:r>
            <a:endParaRPr lang="ru-RU" sz="6000" dirty="0"/>
          </a:p>
        </p:txBody>
      </p:sp>
      <p:grpSp>
        <p:nvGrpSpPr>
          <p:cNvPr id="13" name="Группа 12"/>
          <p:cNvGrpSpPr/>
          <p:nvPr/>
        </p:nvGrpSpPr>
        <p:grpSpPr>
          <a:xfrm>
            <a:off x="4048217" y="2615459"/>
            <a:ext cx="1305017" cy="1812524"/>
            <a:chOff x="1296140" y="2615459"/>
            <a:chExt cx="1305017" cy="1812524"/>
          </a:xfrm>
        </p:grpSpPr>
        <p:cxnSp>
          <p:nvCxnSpPr>
            <p:cNvPr id="5" name="Прямая со стрелкой 4"/>
            <p:cNvCxnSpPr/>
            <p:nvPr/>
          </p:nvCxnSpPr>
          <p:spPr>
            <a:xfrm>
              <a:off x="1296140" y="2615459"/>
              <a:ext cx="1305017" cy="0"/>
            </a:xfrm>
            <a:prstGeom prst="straightConnector1">
              <a:avLst/>
            </a:prstGeom>
            <a:ln w="381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296140" y="3586579"/>
              <a:ext cx="1305017" cy="15781"/>
            </a:xfrm>
            <a:prstGeom prst="straightConnector1">
              <a:avLst/>
            </a:prstGeom>
            <a:ln w="381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1296140" y="4421080"/>
              <a:ext cx="1305017" cy="6903"/>
            </a:xfrm>
            <a:prstGeom prst="straightConnector1">
              <a:avLst/>
            </a:prstGeom>
            <a:ln w="381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42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3219" r="52462"/>
          <a:stretch/>
        </p:blipFill>
        <p:spPr>
          <a:xfrm>
            <a:off x="4533340" y="1864658"/>
            <a:ext cx="2943225" cy="2932018"/>
          </a:xfrm>
          <a:prstGeom prst="rect">
            <a:avLst/>
          </a:prstGeom>
        </p:spPr>
      </p:pic>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53041" t="53647" r="-289" b="-2574"/>
          <a:stretch/>
        </p:blipFill>
        <p:spPr>
          <a:xfrm>
            <a:off x="7584140" y="1864658"/>
            <a:ext cx="2925295" cy="3066489"/>
          </a:xfrm>
          <a:prstGeom prst="rect">
            <a:avLst/>
          </a:prstGeom>
        </p:spPr>
      </p:pic>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52461" t="-134" r="-1402" b="53361"/>
          <a:stretch/>
        </p:blipFill>
        <p:spPr>
          <a:xfrm>
            <a:off x="1395694" y="1864658"/>
            <a:ext cx="3030071" cy="2931458"/>
          </a:xfrm>
          <a:prstGeom prst="rect">
            <a:avLst/>
          </a:prstGeom>
        </p:spPr>
      </p:pic>
      <p:sp>
        <p:nvSpPr>
          <p:cNvPr id="8" name="Заголовок 1"/>
          <p:cNvSpPr txBox="1">
            <a:spLocks/>
          </p:cNvSpPr>
          <p:nvPr/>
        </p:nvSpPr>
        <p:spPr>
          <a:xfrm>
            <a:off x="548512" y="3036850"/>
            <a:ext cx="11134502" cy="1893737"/>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1500" dirty="0" smtClean="0"/>
              <a:t>ENVIRONMENT</a:t>
            </a:r>
            <a:endParaRPr lang="ru-RU" sz="11500" dirty="0"/>
          </a:p>
        </p:txBody>
      </p:sp>
      <p:sp>
        <p:nvSpPr>
          <p:cNvPr id="7" name="Заголовок 1"/>
          <p:cNvSpPr txBox="1">
            <a:spLocks/>
          </p:cNvSpPr>
          <p:nvPr/>
        </p:nvSpPr>
        <p:spPr>
          <a:xfrm>
            <a:off x="548512" y="4931147"/>
            <a:ext cx="11134502" cy="3618366"/>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11500" dirty="0" smtClean="0"/>
              <a:t>=</a:t>
            </a:r>
          </a:p>
          <a:p>
            <a:pPr algn="ctr"/>
            <a:r>
              <a:rPr lang="en-US" sz="11500" dirty="0" smtClean="0"/>
              <a:t>ECOLOGY</a:t>
            </a:r>
            <a:endParaRPr lang="ru-RU" sz="11500" dirty="0"/>
          </a:p>
        </p:txBody>
      </p:sp>
    </p:spTree>
    <p:extLst>
      <p:ext uri="{BB962C8B-B14F-4D97-AF65-F5344CB8AC3E}">
        <p14:creationId xmlns:p14="http://schemas.microsoft.com/office/powerpoint/2010/main" val="36325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1.875E-6 1.85185E-6 L 0.00091 -0.25648 " pathEditMode="relative" rAng="0" ptsTypes="AA">
                                      <p:cBhvr>
                                        <p:cTn id="17" dur="2000" fill="hold"/>
                                        <p:tgtEl>
                                          <p:spTgt spid="6"/>
                                        </p:tgtEl>
                                        <p:attrNameLst>
                                          <p:attrName>ppt_x</p:attrName>
                                          <p:attrName>ppt_y</p:attrName>
                                        </p:attrNameLst>
                                      </p:cBhvr>
                                      <p:rCtr x="39" y="-12824"/>
                                    </p:animMotion>
                                  </p:childTnLst>
                                </p:cTn>
                              </p:par>
                              <p:par>
                                <p:cTn id="18" presetID="42" presetClass="path" presetSubtype="0" accel="50000" decel="50000" fill="hold" nodeType="withEffect">
                                  <p:stCondLst>
                                    <p:cond delay="0"/>
                                  </p:stCondLst>
                                  <p:childTnLst>
                                    <p:animMotion origin="layout" path="M 1.875E-6 1.85185E-6 L 0.00039 -0.25787 " pathEditMode="relative" rAng="0" ptsTypes="AA">
                                      <p:cBhvr>
                                        <p:cTn id="19" dur="2000" fill="hold"/>
                                        <p:tgtEl>
                                          <p:spTgt spid="4"/>
                                        </p:tgtEl>
                                        <p:attrNameLst>
                                          <p:attrName>ppt_x</p:attrName>
                                          <p:attrName>ppt_y</p:attrName>
                                        </p:attrNameLst>
                                      </p:cBhvr>
                                      <p:rCtr x="13" y="-12894"/>
                                    </p:animMotion>
                                  </p:childTnLst>
                                </p:cTn>
                              </p:par>
                              <p:par>
                                <p:cTn id="20" presetID="42" presetClass="path" presetSubtype="0" accel="50000" decel="50000" fill="hold" nodeType="withEffect">
                                  <p:stCondLst>
                                    <p:cond delay="0"/>
                                  </p:stCondLst>
                                  <p:childTnLst>
                                    <p:animMotion origin="layout" path="M 2.91667E-6 -3.7037E-7 L 0.00078 -0.25972 " pathEditMode="relative" rAng="0" ptsTypes="AA">
                                      <p:cBhvr>
                                        <p:cTn id="21" dur="2000" fill="hold"/>
                                        <p:tgtEl>
                                          <p:spTgt spid="5"/>
                                        </p:tgtEl>
                                        <p:attrNameLst>
                                          <p:attrName>ppt_x</p:attrName>
                                          <p:attrName>ppt_y</p:attrName>
                                        </p:attrNameLst>
                                      </p:cBhvr>
                                      <p:rCtr x="39" y="-12986"/>
                                    </p:animMotion>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5E-6 2.96296E-6 L 0.00183 -0.28033 " pathEditMode="relative" rAng="0" ptsTypes="AA">
                                      <p:cBhvr>
                                        <p:cTn id="28" dur="2000" fill="hold"/>
                                        <p:tgtEl>
                                          <p:spTgt spid="8"/>
                                        </p:tgtEl>
                                        <p:attrNameLst>
                                          <p:attrName>ppt_x</p:attrName>
                                          <p:attrName>ppt_y</p:attrName>
                                        </p:attrNameLst>
                                      </p:cBhvr>
                                      <p:rCtr x="91" y="-14028"/>
                                    </p:animMotion>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42" presetClass="path" presetSubtype="0" accel="50000" decel="50000" fill="hold" grpId="1" nodeType="withEffect">
                                  <p:stCondLst>
                                    <p:cond delay="0"/>
                                  </p:stCondLst>
                                  <p:childTnLst>
                                    <p:animMotion origin="layout" path="M -2.5E-6 -3.7037E-7 L 0.003 -0.28356 " pathEditMode="relative" rAng="0" ptsTypes="AA">
                                      <p:cBhvr>
                                        <p:cTn id="33" dur="2000" fill="hold"/>
                                        <p:tgtEl>
                                          <p:spTgt spid="7"/>
                                        </p:tgtEl>
                                        <p:attrNameLst>
                                          <p:attrName>ppt_x</p:attrName>
                                          <p:attrName>ppt_y</p:attrName>
                                        </p:attrNameLst>
                                      </p:cBhvr>
                                      <p:rCtr x="143" y="-1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7620001"/>
          </a:xfrm>
        </p:spPr>
      </p:pic>
      <p:pic>
        <p:nvPicPr>
          <p:cNvPr id="8" name="Объект 3"/>
          <p:cNvPicPr>
            <a:picLocks noChangeAspect="1"/>
          </p:cNvPicPr>
          <p:nvPr/>
        </p:nvPicPr>
        <p:blipFill rotWithShape="1">
          <a:blip r:embed="rId2" cstate="print">
            <a:extLst>
              <a:ext uri="{28A0092B-C50C-407E-A947-70E740481C1C}">
                <a14:useLocalDpi xmlns:a14="http://schemas.microsoft.com/office/drawing/2010/main" val="0"/>
              </a:ext>
            </a:extLst>
          </a:blip>
          <a:srcRect l="53882" t="1133" r="17429" b="87216"/>
          <a:stretch/>
        </p:blipFill>
        <p:spPr>
          <a:xfrm rot="20992890">
            <a:off x="1149181" y="1091020"/>
            <a:ext cx="5271272" cy="887766"/>
          </a:xfrm>
          <a:prstGeom prst="rect">
            <a:avLst/>
          </a:prstGeom>
        </p:spPr>
      </p:pic>
      <p:sp>
        <p:nvSpPr>
          <p:cNvPr id="6" name="Заголовок 1"/>
          <p:cNvSpPr txBox="1">
            <a:spLocks/>
          </p:cNvSpPr>
          <p:nvPr/>
        </p:nvSpPr>
        <p:spPr>
          <a:xfrm>
            <a:off x="841475" y="1204570"/>
            <a:ext cx="5380892" cy="2067548"/>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6600" dirty="0" smtClean="0"/>
              <a:t>ECO HELPERS</a:t>
            </a:r>
            <a:endParaRPr lang="ru-RU" sz="6600" dirty="0"/>
          </a:p>
        </p:txBody>
      </p:sp>
    </p:spTree>
    <p:extLst>
      <p:ext uri="{BB962C8B-B14F-4D97-AF65-F5344CB8AC3E}">
        <p14:creationId xmlns:p14="http://schemas.microsoft.com/office/powerpoint/2010/main" val="26633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538604" y="408023"/>
            <a:ext cx="5104661" cy="1922799"/>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To burn coal and petrol</a:t>
            </a:r>
            <a:endParaRPr lang="ru-RU" sz="5400" dirty="0"/>
          </a:p>
        </p:txBody>
      </p:sp>
      <p:grpSp>
        <p:nvGrpSpPr>
          <p:cNvPr id="10" name="Группа 9"/>
          <p:cNvGrpSpPr/>
          <p:nvPr/>
        </p:nvGrpSpPr>
        <p:grpSpPr>
          <a:xfrm>
            <a:off x="-839571" y="1016452"/>
            <a:ext cx="8226749" cy="6170062"/>
            <a:chOff x="-839571" y="1016452"/>
            <a:chExt cx="8226749" cy="6170062"/>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571" y="1016452"/>
              <a:ext cx="8226749" cy="61700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942" y="3304653"/>
              <a:ext cx="3330236" cy="3330236"/>
            </a:xfrm>
            <a:prstGeom prst="rect">
              <a:avLst/>
            </a:prstGeom>
          </p:spPr>
        </p:pic>
        <p:pic>
          <p:nvPicPr>
            <p:cNvPr id="1026" name="Picture 2" descr="https://www.pngarts.com/files/4/Coal-PNG-Pic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39" y="2141404"/>
              <a:ext cx="4240481" cy="28283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43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28625"/>
            <a:ext cx="11430000" cy="6000750"/>
          </a:xfrm>
          <a:prstGeom prst="rect">
            <a:avLst/>
          </a:prstGeom>
        </p:spPr>
      </p:pic>
      <p:sp>
        <p:nvSpPr>
          <p:cNvPr id="4" name="Заголовок 1"/>
          <p:cNvSpPr txBox="1">
            <a:spLocks/>
          </p:cNvSpPr>
          <p:nvPr/>
        </p:nvSpPr>
        <p:spPr>
          <a:xfrm>
            <a:off x="6622740" y="337350"/>
            <a:ext cx="5104661" cy="1922799"/>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To emit toxic fumes</a:t>
            </a:r>
            <a:endParaRPr lang="ru-RU" sz="5400" dirty="0"/>
          </a:p>
        </p:txBody>
      </p:sp>
    </p:spTree>
    <p:extLst>
      <p:ext uri="{BB962C8B-B14F-4D97-AF65-F5344CB8AC3E}">
        <p14:creationId xmlns:p14="http://schemas.microsoft.com/office/powerpoint/2010/main" val="3175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985" y="1033693"/>
            <a:ext cx="9644109" cy="5424811"/>
          </a:xfrm>
          <a:prstGeom prst="rect">
            <a:avLst/>
          </a:prstGeom>
        </p:spPr>
      </p:pic>
      <p:sp>
        <p:nvSpPr>
          <p:cNvPr id="4" name="Заголовок 1"/>
          <p:cNvSpPr txBox="1">
            <a:spLocks/>
          </p:cNvSpPr>
          <p:nvPr/>
        </p:nvSpPr>
        <p:spPr>
          <a:xfrm>
            <a:off x="488270" y="483277"/>
            <a:ext cx="5104661" cy="1100832"/>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Pol</a:t>
            </a:r>
            <a:r>
              <a:rPr lang="en-US" sz="5400" dirty="0"/>
              <a:t>l</a:t>
            </a:r>
            <a:r>
              <a:rPr lang="en-US" sz="5400" dirty="0" smtClean="0"/>
              <a:t>ution </a:t>
            </a:r>
            <a:endParaRPr lang="ru-RU" sz="5400" dirty="0"/>
          </a:p>
        </p:txBody>
      </p:sp>
    </p:spTree>
    <p:extLst>
      <p:ext uri="{BB962C8B-B14F-4D97-AF65-F5344CB8AC3E}">
        <p14:creationId xmlns:p14="http://schemas.microsoft.com/office/powerpoint/2010/main" val="33366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331744" y="221942"/>
            <a:ext cx="11264434" cy="6347302"/>
            <a:chOff x="331744" y="221942"/>
            <a:chExt cx="11264434" cy="6347302"/>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863" y="221942"/>
              <a:ext cx="3826315" cy="539392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4" y="2918904"/>
              <a:ext cx="5478934" cy="365034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452" y="1978703"/>
              <a:ext cx="4110546" cy="4098802"/>
            </a:xfrm>
            <a:prstGeom prst="rect">
              <a:avLst/>
            </a:prstGeom>
          </p:spPr>
        </p:pic>
      </p:grpSp>
      <p:sp>
        <p:nvSpPr>
          <p:cNvPr id="6" name="Заголовок 1"/>
          <p:cNvSpPr txBox="1">
            <a:spLocks/>
          </p:cNvSpPr>
          <p:nvPr/>
        </p:nvSpPr>
        <p:spPr>
          <a:xfrm>
            <a:off x="1091952" y="630314"/>
            <a:ext cx="5104661" cy="1100832"/>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Acid rain</a:t>
            </a:r>
            <a:endParaRPr lang="ru-RU" sz="5400" dirty="0"/>
          </a:p>
        </p:txBody>
      </p:sp>
    </p:spTree>
    <p:extLst>
      <p:ext uri="{BB962C8B-B14F-4D97-AF65-F5344CB8AC3E}">
        <p14:creationId xmlns:p14="http://schemas.microsoft.com/office/powerpoint/2010/main" val="42184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65" y="1786723"/>
            <a:ext cx="6667500" cy="4438650"/>
          </a:xfrm>
          <a:prstGeom prst="rect">
            <a:avLst/>
          </a:prstGeom>
        </p:spPr>
      </p:pic>
      <p:sp>
        <p:nvSpPr>
          <p:cNvPr id="4" name="Заголовок 1"/>
          <p:cNvSpPr txBox="1">
            <a:spLocks/>
          </p:cNvSpPr>
          <p:nvPr/>
        </p:nvSpPr>
        <p:spPr>
          <a:xfrm>
            <a:off x="5007006" y="752474"/>
            <a:ext cx="6773661" cy="2068498"/>
          </a:xfrm>
          <a:prstGeom prst="rect">
            <a:avLst/>
          </a:prstGeom>
          <a:solidFill>
            <a:schemeClr val="bg2">
              <a:alpha val="50000"/>
            </a:schemeClr>
          </a:solidFill>
          <a:effectLst>
            <a:softEdge rad="31750"/>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400" dirty="0" smtClean="0"/>
              <a:t>To wipe out fish, plants and animals</a:t>
            </a:r>
            <a:endParaRPr lang="ru-RU" sz="5400" dirty="0"/>
          </a:p>
        </p:txBody>
      </p:sp>
    </p:spTree>
    <p:extLst>
      <p:ext uri="{BB962C8B-B14F-4D97-AF65-F5344CB8AC3E}">
        <p14:creationId xmlns:p14="http://schemas.microsoft.com/office/powerpoint/2010/main" val="4159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257</TotalTime>
  <Words>31</Words>
  <Application>Microsoft Office PowerPoint</Application>
  <PresentationFormat>Широкоэкранный</PresentationFormat>
  <Paragraphs>26</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Century Gothic</vt:lpstr>
      <vt:lpstr>Wingdings 3</vt:lpstr>
      <vt:lpstr>Сектор</vt:lpstr>
      <vt:lpstr>Презентация PowerPoint</vt:lpstr>
      <vt:lpstr> decode NUMBERs TO LETTERS       1    a       2    B       3    C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Александра Рутько</dc:creator>
  <cp:lastModifiedBy>Александра Рутько</cp:lastModifiedBy>
  <cp:revision>21</cp:revision>
  <dcterms:created xsi:type="dcterms:W3CDTF">2019-03-13T18:14:52Z</dcterms:created>
  <dcterms:modified xsi:type="dcterms:W3CDTF">2019-03-19T19:50:36Z</dcterms:modified>
</cp:coreProperties>
</file>