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6"/>
  </p:notesMasterIdLst>
  <p:sldIdLst>
    <p:sldId id="258" r:id="rId3"/>
    <p:sldId id="256" r:id="rId4"/>
    <p:sldId id="257" r:id="rId5"/>
    <p:sldId id="261" r:id="rId6"/>
    <p:sldId id="260" r:id="rId7"/>
    <p:sldId id="259" r:id="rId8"/>
    <p:sldId id="262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3A52"/>
    <a:srgbClr val="3B2C1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6B75F-6E46-4E1B-A365-CABD92DECC01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D07D8-7871-4C79-84E3-8ADD7E38DE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56920-62BD-40C2-9345-1D476F128C7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D07D8-7871-4C79-84E3-8ADD7E38DE4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D07D8-7871-4C79-84E3-8ADD7E38DE4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D07D8-7871-4C79-84E3-8ADD7E38DE4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56920-62BD-40C2-9345-1D476F128C71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544" y="2130425"/>
            <a:ext cx="8178912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3B2C1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23A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8A0E-DB35-410D-992C-E9D285DC621F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2403"/>
            <a:ext cx="2133600" cy="3223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00968A0E-DB35-410D-992C-E9D285DC621F}" type="datetimeFigureOut">
              <a:rPr lang="ru-RU" smtClean="0"/>
              <a:pPr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2403"/>
            <a:ext cx="2895600" cy="32230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 b="1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02403"/>
            <a:ext cx="2133600" cy="3223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1C18309D-7C2B-4690-93F3-A5F516B22D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rgbClr val="123A5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rgbClr val="123A5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rgbClr val="123A5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rgbClr val="123A5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rgbClr val="123A5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rgbClr val="123A5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rgbClr val="123A5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rgbClr val="123A5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rgbClr val="123A52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76;&#1080;&#1089;&#1082;%20&#1044;\20&#1075;.%20&#1086;&#1090;&#1082;&#1088;.%20&#1091;&#1088;&#1086;&#1082;%20&#171;&#1056;&#1091;&#1089;&#1089;&#1082;&#1080;&#1081;%20&#1085;&#1072;&#1094;&#1080;&#1086;&#1085;&#1072;&#1083;&#1100;&#1085;&#1099;&#1081;%20&#1075;&#1077;&#1088;&#1086;&#1081;%20&#1048;&#1074;&#1072;&#1085;%20&#1057;&#1091;&#1089;&#1072;&#1085;&#1080;&#1085;&#187;\1.%20&#1055;&#1086;&#1083;&#1086;&#1085;&#1077;&#1079;%20&#1052;.&#1043;&#1083;&#1080;&#1085;&#1082;&#1072;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715436" cy="3714776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EF03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715436" cy="3643338"/>
          </a:xfrm>
        </p:spPr>
        <p:txBody>
          <a:bodyPr>
            <a:normAutofit/>
          </a:bodyPr>
          <a:lstStyle/>
          <a:p>
            <a:pPr algn="l"/>
            <a:endParaRPr lang="ru-RU" b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0" name="Picture 2" descr="C:\Users\Пользователь\Desktop\Конспект урока музыки в 6 классе Два начала гармонии\2. Для презентации рисуно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85784" y="-214338"/>
            <a:ext cx="9753600" cy="7072338"/>
          </a:xfrm>
          <a:prstGeom prst="rect">
            <a:avLst/>
          </a:prstGeom>
          <a:noFill/>
        </p:spPr>
      </p:pic>
      <p:pic>
        <p:nvPicPr>
          <p:cNvPr id="5" name="1. Полонез М.Глин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420096" y="5929330"/>
            <a:ext cx="723904" cy="72390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4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куплет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929718" cy="5286412"/>
          </a:xfrm>
        </p:spPr>
        <p:txBody>
          <a:bodyPr>
            <a:normAutofit/>
          </a:bodyPr>
          <a:lstStyle/>
          <a:p>
            <a:pPr fontAlgn="base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слава, героям - бойцам, </a:t>
            </a:r>
          </a:p>
          <a:p>
            <a:pPr fontAlgn="base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Родины нашей отважным сынам. </a:t>
            </a:r>
          </a:p>
          <a:p>
            <a:pPr fontAlgn="base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кровь за Отчизну свою прольёт, </a:t>
            </a:r>
          </a:p>
          <a:p>
            <a:pPr fontAlgn="base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никог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забудет народ!</a:t>
            </a:r>
          </a:p>
          <a:p>
            <a:pPr fontAlgn="base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Будь жив! Будь здрав! Весь наш край!</a:t>
            </a:r>
          </a:p>
          <a:p>
            <a:pPr fontAlgn="base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  Ур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  Ур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  Ур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2060"/>
                </a:solidFill>
                <a:cs typeface="Times New Roman" pitchFamily="18" charset="0"/>
              </a:rPr>
              <a:t>Тема: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«Русский национальный герой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Иван Сусанин».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28641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+mj-lt"/>
              </a:rPr>
              <a:t>«На сегодняшнем уроке я понял ….»;</a:t>
            </a:r>
          </a:p>
          <a:p>
            <a:endParaRPr lang="ru-RU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+mj-lt"/>
              </a:rPr>
              <a:t>«Я похвалил бы себя…»;</a:t>
            </a:r>
          </a:p>
          <a:p>
            <a:endParaRPr lang="ru-RU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+mj-lt"/>
              </a:rPr>
              <a:t>«Сегодня мне удалось…»;</a:t>
            </a:r>
          </a:p>
          <a:p>
            <a:endParaRPr lang="ru-RU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+mj-lt"/>
              </a:rPr>
              <a:t>«Я почувствовал, что…»;</a:t>
            </a:r>
          </a:p>
          <a:p>
            <a:endParaRPr lang="ru-RU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+mj-lt"/>
              </a:rPr>
              <a:t>«Было трудно…» .</a:t>
            </a:r>
            <a:endParaRPr lang="ru-RU" b="1" dirty="0">
              <a:solidFill>
                <a:srgbClr val="7030A0"/>
              </a:solidFill>
              <a:latin typeface="+mj-lt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544" y="214291"/>
            <a:ext cx="8178912" cy="1428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501090" cy="3214710"/>
          </a:xfrm>
        </p:spPr>
        <p:txBody>
          <a:bodyPr>
            <a:noAutofit/>
          </a:bodyPr>
          <a:lstStyle/>
          <a:p>
            <a:endParaRPr lang="ru-RU" sz="3600" u="sng" dirty="0" smtClean="0">
              <a:solidFill>
                <a:srgbClr val="C00000"/>
              </a:solidFill>
            </a:endParaRPr>
          </a:p>
          <a:p>
            <a:r>
              <a:rPr lang="ru-RU" sz="3600" u="sng" dirty="0" smtClean="0">
                <a:solidFill>
                  <a:srgbClr val="C00000"/>
                </a:solidFill>
              </a:rPr>
              <a:t>Домашнее задание.</a:t>
            </a:r>
          </a:p>
          <a:p>
            <a:r>
              <a:rPr lang="ru-RU" dirty="0" smtClean="0"/>
              <a:t>Узнать о празднике «Масленица» у своих родителей, повторять слова хора «Славься!»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715436" cy="3714776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EF03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715436" cy="364333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</a:p>
        </p:txBody>
      </p:sp>
      <p:pic>
        <p:nvPicPr>
          <p:cNvPr id="2050" name="Picture 2" descr="C:\Users\Пользователь\Desktop\Конспект урока музыки в 6 классе Два начала гармонии\2. Для презентации рисун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28736"/>
            <a:ext cx="9144000" cy="521497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544" y="214291"/>
            <a:ext cx="8178912" cy="1428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428604"/>
            <a:ext cx="8715436" cy="2928958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 sz="4200" dirty="0" smtClean="0">
                <a:solidFill>
                  <a:srgbClr val="C00000"/>
                </a:solidFill>
              </a:rPr>
              <a:t>П о л о </a:t>
            </a:r>
            <a:r>
              <a:rPr lang="ru-RU" sz="4200" dirty="0" err="1" smtClean="0">
                <a:solidFill>
                  <a:srgbClr val="C00000"/>
                </a:solidFill>
              </a:rPr>
              <a:t>н</a:t>
            </a:r>
            <a:r>
              <a:rPr lang="ru-RU" sz="4200" dirty="0" smtClean="0">
                <a:solidFill>
                  <a:srgbClr val="C00000"/>
                </a:solidFill>
              </a:rPr>
              <a:t> е </a:t>
            </a:r>
            <a:r>
              <a:rPr lang="ru-RU" sz="4200" dirty="0" err="1" smtClean="0">
                <a:solidFill>
                  <a:srgbClr val="C00000"/>
                </a:solidFill>
              </a:rPr>
              <a:t>з</a:t>
            </a:r>
            <a:r>
              <a:rPr lang="ru-RU" sz="4200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– польский танец              (первоначально воинственный танец рыцарей). </a:t>
            </a:r>
          </a:p>
          <a:p>
            <a:pPr fontAlgn="base"/>
            <a:r>
              <a:rPr lang="ru-RU" dirty="0" smtClean="0"/>
              <a:t>Особенно популярны были полонезы в </a:t>
            </a:r>
            <a:r>
              <a:rPr lang="en-US" dirty="0" smtClean="0"/>
              <a:t>XIX</a:t>
            </a:r>
            <a:r>
              <a:rPr lang="ru-RU" dirty="0" smtClean="0"/>
              <a:t> веке, из них есть очень известные, такие, как полонез Шопена, Огинского. А этот полонез композитора </a:t>
            </a:r>
          </a:p>
          <a:p>
            <a:pPr fontAlgn="base"/>
            <a:r>
              <a:rPr lang="ru-RU" dirty="0" smtClean="0"/>
              <a:t>М. И. Глинки из оперы «Жизнь за царя».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линк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3999" cy="628654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D:\Глинка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3999" cy="635798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544" y="214291"/>
            <a:ext cx="8178912" cy="1428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14290"/>
            <a:ext cx="8286776" cy="3571900"/>
          </a:xfrm>
        </p:spPr>
        <p:txBody>
          <a:bodyPr>
            <a:noAutofit/>
          </a:bodyPr>
          <a:lstStyle/>
          <a:p>
            <a:pPr algn="l" fontAlgn="base"/>
            <a:r>
              <a:rPr lang="ru-RU" u="sng" dirty="0" err="1" smtClean="0">
                <a:solidFill>
                  <a:srgbClr val="C00000"/>
                </a:solidFill>
              </a:rPr>
              <a:t>Либре́тто</a:t>
            </a:r>
            <a:r>
              <a:rPr lang="ru-RU" u="sng" dirty="0" smtClean="0">
                <a:solidFill>
                  <a:srgbClr val="C00000"/>
                </a:solidFill>
              </a:rPr>
              <a:t> </a:t>
            </a:r>
            <a:r>
              <a:rPr lang="ru-RU" dirty="0" smtClean="0"/>
              <a:t> </a:t>
            </a:r>
            <a:r>
              <a:rPr lang="ru-RU" sz="2800" dirty="0" smtClean="0"/>
              <a:t>(из </a:t>
            </a:r>
            <a:r>
              <a:rPr lang="ru-RU" sz="2800" dirty="0" err="1" smtClean="0"/>
              <a:t>итал</a:t>
            </a:r>
            <a:r>
              <a:rPr lang="ru-RU" sz="2800" dirty="0" smtClean="0"/>
              <a:t>. </a:t>
            </a:r>
            <a:r>
              <a:rPr lang="ru-RU" sz="2800" i="1" dirty="0" err="1" smtClean="0"/>
              <a:t>libretto</a:t>
            </a:r>
            <a:r>
              <a:rPr lang="ru-RU" sz="2800" dirty="0" smtClean="0"/>
              <a:t> «книжечка», «книга») — литературная основа большого вокального (и не только) сочинения, светского или духовного характера, например: оперы, балета, оперетты, оратории,</a:t>
            </a:r>
          </a:p>
          <a:p>
            <a:pPr algn="l" fontAlgn="base"/>
            <a:r>
              <a:rPr lang="ru-RU" sz="2800" dirty="0" smtClean="0"/>
              <a:t>кантаты, мюзикла.      Это же         </a:t>
            </a:r>
          </a:p>
          <a:p>
            <a:pPr algn="l" fontAlgn="base"/>
            <a:r>
              <a:rPr lang="ru-RU" sz="2800" dirty="0" smtClean="0"/>
              <a:t>     </a:t>
            </a:r>
            <a:r>
              <a:rPr lang="ru-RU" u="sng" dirty="0" smtClean="0">
                <a:solidFill>
                  <a:srgbClr val="C00000"/>
                </a:solidFill>
              </a:rPr>
              <a:t>краткое     литературное  содержание.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5992"/>
          </a:xfrm>
        </p:spPr>
        <p:txBody>
          <a:bodyPr/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«Русский национальный герой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Иван Сусанин».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197229"/>
          </a:xfrm>
        </p:spPr>
        <p:txBody>
          <a:bodyPr>
            <a:normAutofit/>
          </a:bodyPr>
          <a:lstStyle/>
          <a:p>
            <a:pPr fontAlgn="base"/>
            <a:endParaRPr lang="ru-RU" dirty="0" smtClean="0"/>
          </a:p>
          <a:p>
            <a:endParaRPr lang="ru-RU" dirty="0"/>
          </a:p>
        </p:txBody>
      </p:sp>
      <p:pic>
        <p:nvPicPr>
          <p:cNvPr id="3077" name="Picture 5" descr="D:\_. ______. _____ '____ _______', ____ _______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14554"/>
            <a:ext cx="8715436" cy="428628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хор «Славься!»</a:t>
            </a:r>
            <a:endParaRPr lang="ru-RU" dirty="0"/>
          </a:p>
        </p:txBody>
      </p:sp>
      <p:pic>
        <p:nvPicPr>
          <p:cNvPr id="4098" name="Picture 2" descr="D:\Susanin_glinka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4"/>
            <a:ext cx="8501122" cy="500066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куплет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572032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Славь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славься, ты Русь м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я,</a:t>
            </a: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Славься, ты русская наша земля.</a:t>
            </a: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будет во веки веков сильна</a:t>
            </a: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Лю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мая </a:t>
            </a:r>
            <a:r>
              <a:rPr lang="ru-RU" sz="4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 родная страна.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куплет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8929718" cy="4268799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Славь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славься, из ро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род, 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Славься, великий наш русский народ.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гов, посягнувших на край родной, 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зи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беспо</a:t>
            </a:r>
            <a:r>
              <a:rPr lang="ru-RU" sz="4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дной могучей рукой. </a:t>
            </a:r>
            <a:b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62640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6477798-CC28-4209-930A-2D804C6791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TS010362640</Template>
  <TotalTime>0</TotalTime>
  <Words>200</Words>
  <Application>Microsoft Office PowerPoint</Application>
  <PresentationFormat>Экран (4:3)</PresentationFormat>
  <Paragraphs>48</Paragraphs>
  <Slides>13</Slides>
  <Notes>5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TS010362640</vt:lpstr>
      <vt:lpstr> </vt:lpstr>
      <vt:lpstr>Слайд 2</vt:lpstr>
      <vt:lpstr>Слайд 3</vt:lpstr>
      <vt:lpstr>Слайд 4</vt:lpstr>
      <vt:lpstr>Слайд 5</vt:lpstr>
      <vt:lpstr>Тема урока: «Русский национальный герой  Иван Сусанин».</vt:lpstr>
      <vt:lpstr>хор «Славься!»</vt:lpstr>
      <vt:lpstr>1 куплет</vt:lpstr>
      <vt:lpstr>2 куплет</vt:lpstr>
      <vt:lpstr>3 куплет</vt:lpstr>
      <vt:lpstr>Тема: «Русский национальный герой  Иван Сусанин».</vt:lpstr>
      <vt:lpstr>Слайд 12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2020-01-26T20:34:31Z</dcterms:created>
  <dcterms:modified xsi:type="dcterms:W3CDTF">2020-01-30T19:43:30Z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TC103626409990</vt:lpwstr>
  </property>
</Properties>
</file>