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320" r:id="rId4"/>
    <p:sldId id="260" r:id="rId5"/>
    <p:sldId id="321" r:id="rId6"/>
    <p:sldId id="323" r:id="rId7"/>
    <p:sldId id="317" r:id="rId8"/>
    <p:sldId id="324" r:id="rId9"/>
    <p:sldId id="325" r:id="rId10"/>
    <p:sldId id="326" r:id="rId11"/>
    <p:sldId id="322" r:id="rId12"/>
    <p:sldId id="314" r:id="rId13"/>
    <p:sldId id="327" r:id="rId14"/>
    <p:sldId id="328" r:id="rId15"/>
    <p:sldId id="329" r:id="rId16"/>
    <p:sldId id="332" r:id="rId17"/>
    <p:sldId id="336" r:id="rId18"/>
    <p:sldId id="337" r:id="rId19"/>
    <p:sldId id="338" r:id="rId20"/>
    <p:sldId id="313" r:id="rId21"/>
    <p:sldId id="264" r:id="rId22"/>
    <p:sldId id="265" r:id="rId23"/>
    <p:sldId id="330" r:id="rId24"/>
    <p:sldId id="331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3D18"/>
    <a:srgbClr val="CC0000"/>
    <a:srgbClr val="660066"/>
    <a:srgbClr val="A50021"/>
    <a:srgbClr val="660033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76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097EC7D-5556-461C-9103-E0E56BAAEBDC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673E73-0187-4A61-9732-C50A2161290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9982B1-EE3B-4003-B758-1513B1A8899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Тема урока</a:t>
            </a:r>
          </a:p>
        </p:txBody>
      </p:sp>
      <p:sp>
        <p:nvSpPr>
          <p:cNvPr id="23555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06A01D4-A380-4DC1-8C32-F0665BF3EB53}" type="slidenum">
              <a:rPr lang="ru-RU" sz="1200">
                <a:latin typeface="Calibri" pitchFamily="34" charset="0"/>
              </a:rPr>
              <a:pPr algn="r"/>
              <a:t>8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ц</a:t>
            </a:r>
          </a:p>
        </p:txBody>
      </p:sp>
      <p:sp>
        <p:nvSpPr>
          <p:cNvPr id="2662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509014E-5A4A-4249-B05F-B95F8F0C3BCB}" type="slidenum">
              <a:rPr lang="ru-RU" sz="1200">
                <a:latin typeface="Calibri" pitchFamily="34" charset="0"/>
              </a:rPr>
              <a:pPr algn="r"/>
              <a:t>9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Грамматическая </a:t>
            </a:r>
          </a:p>
        </p:txBody>
      </p:sp>
      <p:sp>
        <p:nvSpPr>
          <p:cNvPr id="30723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B5D1C13-8D66-490B-B2FE-1BA38B3C8A30}" type="slidenum">
              <a:rPr lang="ru-RU" sz="1200">
                <a:latin typeface="Calibri" pitchFamily="34" charset="0"/>
              </a:rPr>
              <a:pPr algn="r"/>
              <a:t>11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Оцени </a:t>
            </a:r>
          </a:p>
        </p:txBody>
      </p:sp>
      <p:sp>
        <p:nvSpPr>
          <p:cNvPr id="5120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649D46-D9A0-475C-B501-338DD7B335B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4235E-BE15-4F35-869A-2624AE478C19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64597-0E05-4566-AA31-B467476F3B9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6D6A8-55C3-4BD9-8782-073479CC0E8F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76962-D1A6-4CAB-909A-A56D2249B56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9D12F-5315-41AE-9C67-2BAABA2F8622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470FF-0E55-4AD1-9B68-E2BEF5013A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0574E-BD20-4EE5-B294-B856A86BFB49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60078-77A9-40E3-8875-EE14138FBB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1BACB-195F-4B71-B520-ACA81A1ED452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2BF32-CD4E-4DC5-9AB7-D7494A3C84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BBC3E-9D8B-4093-A931-BD905B20FFAA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9D422-5B52-4DE2-8ECA-4691978CBA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E3659-878A-49C2-AF93-3252052C096F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FE99-F7CF-4FCD-B0B4-8BDC2C3463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A7AB0-A0A7-4F4D-9356-27BF390F185C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F77AB-9187-4EEA-8C7F-2ED94B8D18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D2E0C-AF88-47D9-8988-2AB0E9DA17DD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B6099-D8FB-4EC8-B1A4-D37487F5B4F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EE314-2AA3-49E9-A05B-F0B5F6890F63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619BA-4942-4413-95C8-2157E3449A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3F1E4-A8DE-4240-B782-3F172DDCC0FE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B9204-4213-4154-85AC-EC1162121B9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FAAA14-08F3-48D7-AE1F-6BAA2EE21912}" type="datetimeFigureOut">
              <a:rPr lang="ru-RU"/>
              <a:pPr>
                <a:defRPr/>
              </a:pPr>
              <a:t>29.01.2020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0209AB-65F8-4DE1-97B7-00EEDA08AC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217918" y="-23245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750017" y="2996952"/>
            <a:ext cx="7643866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"/>
              <a:cs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"/>
                <a:cs typeface="Arial"/>
              </a:rPr>
              <a:t>3 класс</a:t>
            </a:r>
          </a:p>
        </p:txBody>
      </p:sp>
      <p:pic>
        <p:nvPicPr>
          <p:cNvPr id="14339" name="Picture 4" descr="http://s47.radikal.ru/i117/1009/e5/f8cba0e3fca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9050" y="4910138"/>
            <a:ext cx="4383088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1259632" y="476672"/>
            <a:ext cx="6624637" cy="12969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fromWordArt="1">
            <a:prstTxWarp prst="textDeflate">
              <a:avLst>
                <a:gd name="adj" fmla="val 26227"/>
              </a:avLst>
            </a:prstTxWarp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Impact"/>
                <a:cs typeface="+mn-cs"/>
              </a:rPr>
              <a:t>Русский язык</a:t>
            </a:r>
          </a:p>
        </p:txBody>
      </p:sp>
      <p:sp>
        <p:nvSpPr>
          <p:cNvPr id="14341" name="WordArt 6"/>
          <p:cNvSpPr>
            <a:spLocks noChangeArrowheads="1" noChangeShapeType="1" noTextEdit="1"/>
          </p:cNvSpPr>
          <p:nvPr/>
        </p:nvSpPr>
        <p:spPr bwMode="auto">
          <a:xfrm>
            <a:off x="2847975" y="3716338"/>
            <a:ext cx="6072188" cy="1065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400" b="1" kern="1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4342" name="Рисунок 5" descr="1b6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09938" y="1663700"/>
            <a:ext cx="2881312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0679" y="-253406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5299" name="WordArt 4"/>
          <p:cNvSpPr>
            <a:spLocks noChangeArrowheads="1" noChangeShapeType="1" noTextEdit="1"/>
          </p:cNvSpPr>
          <p:nvPr/>
        </p:nvSpPr>
        <p:spPr bwMode="auto">
          <a:xfrm>
            <a:off x="1176338" y="1081088"/>
            <a:ext cx="2119312" cy="81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Ж.Р.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5300" name="Прямоугольник 4"/>
          <p:cNvSpPr>
            <a:spLocks noChangeArrowheads="1"/>
          </p:cNvSpPr>
          <p:nvPr/>
        </p:nvSpPr>
        <p:spPr bwMode="auto">
          <a:xfrm>
            <a:off x="900113" y="2997200"/>
            <a:ext cx="25193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latin typeface="MS Reference Sans Serif" pitchFamily="34" charset="0"/>
              </a:rPr>
              <a:t>дочь</a:t>
            </a:r>
            <a:endParaRPr lang="ru-RU" sz="19900" b="1">
              <a:latin typeface="MS Reference Sans Serif" pitchFamily="34" charset="0"/>
            </a:endParaRPr>
          </a:p>
        </p:txBody>
      </p:sp>
      <p:sp>
        <p:nvSpPr>
          <p:cNvPr id="55301" name="Прямоугольник 5"/>
          <p:cNvSpPr>
            <a:spLocks noChangeArrowheads="1"/>
          </p:cNvSpPr>
          <p:nvPr/>
        </p:nvSpPr>
        <p:spPr bwMode="auto">
          <a:xfrm>
            <a:off x="5688013" y="2166938"/>
            <a:ext cx="28527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/>
              <a:t>врач</a:t>
            </a:r>
            <a:endParaRPr lang="ru-RU" sz="19900" b="1"/>
          </a:p>
        </p:txBody>
      </p:sp>
      <p:sp>
        <p:nvSpPr>
          <p:cNvPr id="55302" name="Прямоугольник 6"/>
          <p:cNvSpPr>
            <a:spLocks noChangeArrowheads="1"/>
          </p:cNvSpPr>
          <p:nvPr/>
        </p:nvSpPr>
        <p:spPr bwMode="auto">
          <a:xfrm>
            <a:off x="5875338" y="2971800"/>
            <a:ext cx="28527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/>
              <a:t>плащ</a:t>
            </a:r>
            <a:endParaRPr lang="ru-RU" sz="19900" b="1"/>
          </a:p>
        </p:txBody>
      </p:sp>
      <p:sp>
        <p:nvSpPr>
          <p:cNvPr id="55303" name="Прямоугольник 7"/>
          <p:cNvSpPr>
            <a:spLocks noChangeArrowheads="1"/>
          </p:cNvSpPr>
          <p:nvPr/>
        </p:nvSpPr>
        <p:spPr bwMode="auto">
          <a:xfrm>
            <a:off x="798513" y="2063750"/>
            <a:ext cx="28749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latin typeface="MS Reference Sans Serif" pitchFamily="34" charset="0"/>
              </a:rPr>
              <a:t>вещь</a:t>
            </a:r>
            <a:endParaRPr lang="ru-RU" sz="19900" b="1">
              <a:latin typeface="MS Reference Sans Serif" pitchFamily="34" charset="0"/>
            </a:endParaRPr>
          </a:p>
        </p:txBody>
      </p:sp>
      <p:sp>
        <p:nvSpPr>
          <p:cNvPr id="55304" name="Прямоугольник 8"/>
          <p:cNvSpPr>
            <a:spLocks noChangeArrowheads="1"/>
          </p:cNvSpPr>
          <p:nvPr/>
        </p:nvSpPr>
        <p:spPr bwMode="auto">
          <a:xfrm>
            <a:off x="5940425" y="4652963"/>
            <a:ext cx="25193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/>
              <a:t>малыш</a:t>
            </a:r>
            <a:endParaRPr lang="ru-RU" sz="19900" b="1">
              <a:latin typeface="MS Reference Sans Serif" pitchFamily="34" charset="0"/>
            </a:endParaRPr>
          </a:p>
        </p:txBody>
      </p:sp>
      <p:sp>
        <p:nvSpPr>
          <p:cNvPr id="55305" name="Прямоугольник 9"/>
          <p:cNvSpPr>
            <a:spLocks noChangeArrowheads="1"/>
          </p:cNvSpPr>
          <p:nvPr/>
        </p:nvSpPr>
        <p:spPr bwMode="auto">
          <a:xfrm>
            <a:off x="827088" y="4724400"/>
            <a:ext cx="31035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latin typeface="MS Reference Sans Serif" pitchFamily="34" charset="0"/>
              </a:rPr>
              <a:t>ложь</a:t>
            </a:r>
            <a:endParaRPr lang="ru-RU" sz="19900" b="1">
              <a:latin typeface="MS Reference Sans Serif" pitchFamily="34" charset="0"/>
            </a:endParaRPr>
          </a:p>
        </p:txBody>
      </p:sp>
      <p:sp>
        <p:nvSpPr>
          <p:cNvPr id="55306" name="Прямоугольник 13"/>
          <p:cNvSpPr>
            <a:spLocks noChangeArrowheads="1"/>
          </p:cNvSpPr>
          <p:nvPr/>
        </p:nvSpPr>
        <p:spPr bwMode="auto">
          <a:xfrm>
            <a:off x="5867400" y="3860800"/>
            <a:ext cx="2851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/>
              <a:t>ёж</a:t>
            </a:r>
            <a:endParaRPr lang="ru-RU" sz="19900" b="1"/>
          </a:p>
        </p:txBody>
      </p:sp>
      <p:sp>
        <p:nvSpPr>
          <p:cNvPr id="55307" name="Прямоугольник 14"/>
          <p:cNvSpPr>
            <a:spLocks noChangeArrowheads="1"/>
          </p:cNvSpPr>
          <p:nvPr/>
        </p:nvSpPr>
        <p:spPr bwMode="auto">
          <a:xfrm>
            <a:off x="827088" y="3860800"/>
            <a:ext cx="28527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latin typeface="MS Reference Sans Serif" pitchFamily="34" charset="0"/>
              </a:rPr>
              <a:t>мышь</a:t>
            </a:r>
            <a:endParaRPr lang="ru-RU" sz="19900" b="1">
              <a:latin typeface="MS Reference Sans Serif" pitchFamily="34" charset="0"/>
            </a:endParaRPr>
          </a:p>
        </p:txBody>
      </p:sp>
      <p:sp>
        <p:nvSpPr>
          <p:cNvPr id="55308" name="WordArt 4"/>
          <p:cNvSpPr>
            <a:spLocks noChangeArrowheads="1" noChangeShapeType="1" noTextEdit="1"/>
          </p:cNvSpPr>
          <p:nvPr/>
        </p:nvSpPr>
        <p:spPr bwMode="auto">
          <a:xfrm>
            <a:off x="5907088" y="1244600"/>
            <a:ext cx="2414587" cy="768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М.Р.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5-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29700" name="Picture 5" descr="5-3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1113"/>
            <a:ext cx="9144000" cy="684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3348038" y="1125538"/>
            <a:ext cx="2374900" cy="201453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702" name="Text Box 7"/>
          <p:cNvSpPr txBox="1">
            <a:spLocks noChangeArrowheads="1"/>
          </p:cNvSpPr>
          <p:nvPr/>
        </p:nvSpPr>
        <p:spPr bwMode="auto">
          <a:xfrm>
            <a:off x="4140200" y="1773238"/>
            <a:ext cx="8651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 i="1">
                <a:latin typeface="Calibri" pitchFamily="34" charset="0"/>
              </a:rPr>
              <a:t>Ь</a:t>
            </a: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250825" y="3284538"/>
            <a:ext cx="3168650" cy="1582737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323850" y="378936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Calibri" pitchFamily="34" charset="0"/>
              </a:rPr>
              <a:t>Разделительный  </a:t>
            </a:r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5724525" y="3429000"/>
            <a:ext cx="3168650" cy="1582738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710" name="Text Box 13"/>
          <p:cNvSpPr txBox="1">
            <a:spLocks noChangeArrowheads="1"/>
          </p:cNvSpPr>
          <p:nvPr/>
        </p:nvSpPr>
        <p:spPr bwMode="auto">
          <a:xfrm>
            <a:off x="6156325" y="3573463"/>
            <a:ext cx="23034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Calibri" pitchFamily="34" charset="0"/>
              </a:rPr>
              <a:t> </a:t>
            </a:r>
            <a:r>
              <a:rPr lang="ru-RU" sz="2400" b="1">
                <a:latin typeface="Calibri" pitchFamily="34" charset="0"/>
              </a:rPr>
              <a:t>Обозначение мягкости согласного</a:t>
            </a:r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2857488" y="4572008"/>
            <a:ext cx="3571900" cy="1582738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0000"/>
                </a:solidFill>
              </a:rPr>
              <a:t>Грамматическая </a:t>
            </a:r>
          </a:p>
        </p:txBody>
      </p:sp>
      <p:sp>
        <p:nvSpPr>
          <p:cNvPr id="29714" name="Oval 18"/>
          <p:cNvSpPr>
            <a:spLocks noChangeArrowheads="1"/>
          </p:cNvSpPr>
          <p:nvPr/>
        </p:nvSpPr>
        <p:spPr bwMode="auto">
          <a:xfrm>
            <a:off x="3851275" y="1773238"/>
            <a:ext cx="215900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9715" name="Oval 19"/>
          <p:cNvSpPr>
            <a:spLocks noChangeArrowheads="1"/>
          </p:cNvSpPr>
          <p:nvPr/>
        </p:nvSpPr>
        <p:spPr bwMode="auto">
          <a:xfrm>
            <a:off x="4859338" y="1773238"/>
            <a:ext cx="215900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9716" name="Arc 20"/>
          <p:cNvSpPr>
            <a:spLocks/>
          </p:cNvSpPr>
          <p:nvPr/>
        </p:nvSpPr>
        <p:spPr bwMode="auto">
          <a:xfrm rot="9584749">
            <a:off x="3995738" y="2349500"/>
            <a:ext cx="974725" cy="504825"/>
          </a:xfrm>
          <a:custGeom>
            <a:avLst/>
            <a:gdLst>
              <a:gd name="T0" fmla="*/ 0 w 26087"/>
              <a:gd name="T1" fmla="*/ 308083 h 21600"/>
              <a:gd name="T2" fmla="*/ 36420009 w 26087"/>
              <a:gd name="T3" fmla="*/ 9490172 h 21600"/>
              <a:gd name="T4" fmla="*/ 6846465 w 26087"/>
              <a:gd name="T5" fmla="*/ 11798530 h 21600"/>
              <a:gd name="T6" fmla="*/ 0 60000 65536"/>
              <a:gd name="T7" fmla="*/ 0 60000 65536"/>
              <a:gd name="T8" fmla="*/ 0 60000 65536"/>
              <a:gd name="T9" fmla="*/ 0 w 26087"/>
              <a:gd name="T10" fmla="*/ 0 h 21600"/>
              <a:gd name="T11" fmla="*/ 26087 w 2608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087" h="21600" fill="none" extrusionOk="0">
                <a:moveTo>
                  <a:pt x="0" y="564"/>
                </a:moveTo>
                <a:cubicBezTo>
                  <a:pt x="1607" y="189"/>
                  <a:pt x="3253" y="-1"/>
                  <a:pt x="4904" y="0"/>
                </a:cubicBezTo>
                <a:cubicBezTo>
                  <a:pt x="15204" y="0"/>
                  <a:pt x="24071" y="7272"/>
                  <a:pt x="26086" y="17374"/>
                </a:cubicBezTo>
              </a:path>
              <a:path w="26087" h="21600" stroke="0" extrusionOk="0">
                <a:moveTo>
                  <a:pt x="0" y="564"/>
                </a:moveTo>
                <a:cubicBezTo>
                  <a:pt x="1607" y="189"/>
                  <a:pt x="3253" y="-1"/>
                  <a:pt x="4904" y="0"/>
                </a:cubicBezTo>
                <a:cubicBezTo>
                  <a:pt x="15204" y="0"/>
                  <a:pt x="24071" y="7272"/>
                  <a:pt x="26086" y="17374"/>
                </a:cubicBezTo>
                <a:lnTo>
                  <a:pt x="4904" y="21600"/>
                </a:lnTo>
                <a:close/>
              </a:path>
            </a:pathLst>
          </a:cu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1438275" y="333375"/>
            <a:ext cx="77057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Роль мягкого знака в словах</a:t>
            </a:r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 flipH="1">
            <a:off x="2411413" y="2420938"/>
            <a:ext cx="1008062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5651500" y="2492375"/>
            <a:ext cx="1152525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4500563" y="3141663"/>
            <a:ext cx="0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pic>
        <p:nvPicPr>
          <p:cNvPr id="33795" name="Picture 4" descr="5-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Text Box 6"/>
          <p:cNvSpPr txBox="1">
            <a:spLocks noChangeArrowheads="1"/>
          </p:cNvSpPr>
          <p:nvPr/>
        </p:nvSpPr>
        <p:spPr bwMode="auto">
          <a:xfrm>
            <a:off x="2305050" y="514350"/>
            <a:ext cx="2898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33797" name="Rectangle 7"/>
          <p:cNvSpPr>
            <a:spLocks noChangeArrowheads="1"/>
          </p:cNvSpPr>
          <p:nvPr/>
        </p:nvSpPr>
        <p:spPr bwMode="auto">
          <a:xfrm>
            <a:off x="1331913" y="260350"/>
            <a:ext cx="6459537" cy="7112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835150" y="333375"/>
            <a:ext cx="5383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/>
                </a:solidFill>
                <a:latin typeface="Times New Roman" pitchFamily="18" charset="0"/>
                <a:cs typeface="+mn-cs"/>
              </a:rPr>
              <a:t>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+mn-cs"/>
              </a:rPr>
              <a:t>Определить часть речи</a:t>
            </a:r>
          </a:p>
        </p:txBody>
      </p:sp>
      <p:sp>
        <p:nvSpPr>
          <p:cNvPr id="33799" name="Rectangle 9"/>
          <p:cNvSpPr>
            <a:spLocks noChangeArrowheads="1"/>
          </p:cNvSpPr>
          <p:nvPr/>
        </p:nvSpPr>
        <p:spPr bwMode="auto">
          <a:xfrm>
            <a:off x="1331913" y="1627188"/>
            <a:ext cx="6356350" cy="1154112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3800" name="Text Box 10"/>
          <p:cNvSpPr txBox="1">
            <a:spLocks noChangeArrowheads="1"/>
          </p:cNvSpPr>
          <p:nvPr/>
        </p:nvSpPr>
        <p:spPr bwMode="auto">
          <a:xfrm>
            <a:off x="2884488" y="1798638"/>
            <a:ext cx="2898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33801" name="Line 11"/>
          <p:cNvSpPr>
            <a:spLocks noChangeShapeType="1"/>
          </p:cNvSpPr>
          <p:nvPr/>
        </p:nvSpPr>
        <p:spPr bwMode="auto">
          <a:xfrm>
            <a:off x="6156325" y="2852738"/>
            <a:ext cx="1588" cy="639762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2" name="Line 12"/>
          <p:cNvSpPr>
            <a:spLocks noChangeShapeType="1"/>
          </p:cNvSpPr>
          <p:nvPr/>
        </p:nvSpPr>
        <p:spPr bwMode="auto">
          <a:xfrm>
            <a:off x="4356100" y="981075"/>
            <a:ext cx="1588" cy="641350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3" name="Line 13"/>
          <p:cNvSpPr>
            <a:spLocks noChangeShapeType="1"/>
          </p:cNvSpPr>
          <p:nvPr/>
        </p:nvSpPr>
        <p:spPr bwMode="auto">
          <a:xfrm>
            <a:off x="2843213" y="4652963"/>
            <a:ext cx="1587" cy="785812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4" name="Rectangle 14"/>
          <p:cNvSpPr>
            <a:spLocks noChangeArrowheads="1"/>
          </p:cNvSpPr>
          <p:nvPr/>
        </p:nvSpPr>
        <p:spPr bwMode="auto">
          <a:xfrm>
            <a:off x="1187450" y="3509963"/>
            <a:ext cx="3354388" cy="11430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3805" name="Rectangle 15"/>
          <p:cNvSpPr>
            <a:spLocks noChangeArrowheads="1"/>
          </p:cNvSpPr>
          <p:nvPr/>
        </p:nvSpPr>
        <p:spPr bwMode="auto">
          <a:xfrm>
            <a:off x="4872038" y="3509963"/>
            <a:ext cx="3013075" cy="11430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1547813" y="3789363"/>
            <a:ext cx="2663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990000"/>
                </a:solidFill>
                <a:latin typeface="Times New Roman" pitchFamily="18" charset="0"/>
              </a:rPr>
              <a:t>Женский род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4872038" y="3767138"/>
            <a:ext cx="2981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990000"/>
                </a:solidFill>
                <a:latin typeface="Times New Roman" pitchFamily="18" charset="0"/>
              </a:rPr>
              <a:t>Мужской род</a:t>
            </a:r>
          </a:p>
        </p:txBody>
      </p:sp>
      <p:sp>
        <p:nvSpPr>
          <p:cNvPr id="33808" name="Line 18"/>
          <p:cNvSpPr>
            <a:spLocks noChangeShapeType="1"/>
          </p:cNvSpPr>
          <p:nvPr/>
        </p:nvSpPr>
        <p:spPr bwMode="auto">
          <a:xfrm>
            <a:off x="2700338" y="2852738"/>
            <a:ext cx="1587" cy="639762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9" name="Rectangle 19"/>
          <p:cNvSpPr>
            <a:spLocks noChangeArrowheads="1"/>
          </p:cNvSpPr>
          <p:nvPr/>
        </p:nvSpPr>
        <p:spPr bwMode="auto">
          <a:xfrm>
            <a:off x="2387600" y="5480050"/>
            <a:ext cx="911225" cy="7112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2554288" y="5565775"/>
            <a:ext cx="5794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990000"/>
                </a:solidFill>
                <a:latin typeface="Times New Roman" pitchFamily="18" charset="0"/>
              </a:rPr>
              <a:t>Ь</a:t>
            </a:r>
          </a:p>
        </p:txBody>
      </p:sp>
      <p:sp>
        <p:nvSpPr>
          <p:cNvPr id="33811" name="Rectangle 21"/>
          <p:cNvSpPr>
            <a:spLocks noChangeArrowheads="1"/>
          </p:cNvSpPr>
          <p:nvPr/>
        </p:nvSpPr>
        <p:spPr bwMode="auto">
          <a:xfrm>
            <a:off x="5783263" y="5480050"/>
            <a:ext cx="911225" cy="7112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6030913" y="5480050"/>
            <a:ext cx="473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990000"/>
                </a:solidFill>
                <a:latin typeface="Times New Roman" pitchFamily="18" charset="0"/>
              </a:rPr>
              <a:t>Ь</a:t>
            </a:r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 flipV="1">
            <a:off x="6000750" y="5643563"/>
            <a:ext cx="496888" cy="354012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 flipH="1" flipV="1">
            <a:off x="6000750" y="5643563"/>
            <a:ext cx="496888" cy="354012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5" name="Line 25"/>
          <p:cNvSpPr>
            <a:spLocks noChangeShapeType="1"/>
          </p:cNvSpPr>
          <p:nvPr/>
        </p:nvSpPr>
        <p:spPr bwMode="auto">
          <a:xfrm>
            <a:off x="6227763" y="4652963"/>
            <a:ext cx="0" cy="792162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1331913" y="1628775"/>
            <a:ext cx="63357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0099"/>
                </a:solidFill>
                <a:latin typeface="Times New Roman" pitchFamily="18" charset="0"/>
              </a:rPr>
              <a:t>Если это существительное с шипящим на конце– определить род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7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7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7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7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8" grpId="0"/>
      <p:bldP spid="17430" grpId="0"/>
      <p:bldP spid="17431" grpId="0" animBg="1"/>
      <p:bldP spid="174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56" y="-279291"/>
            <a:ext cx="9433144" cy="707485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6323" name="WordArt 4"/>
          <p:cNvSpPr>
            <a:spLocks noChangeArrowheads="1" noChangeShapeType="1" noTextEdit="1"/>
          </p:cNvSpPr>
          <p:nvPr/>
        </p:nvSpPr>
        <p:spPr bwMode="auto">
          <a:xfrm>
            <a:off x="2268538" y="404813"/>
            <a:ext cx="5400675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Ловушка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6327" name="Rectang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6328" name="Rectangle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6000" b="1" smtClean="0">
                <a:solidFill>
                  <a:srgbClr val="000099"/>
                </a:solidFill>
                <a:latin typeface="Arial" charset="0"/>
              </a:rPr>
              <a:t>Ноч… - ноч…ка</a:t>
            </a:r>
          </a:p>
          <a:p>
            <a:r>
              <a:rPr lang="ru-RU" sz="6000" b="1" smtClean="0">
                <a:solidFill>
                  <a:srgbClr val="000099"/>
                </a:solidFill>
                <a:latin typeface="Arial" charset="0"/>
              </a:rPr>
              <a:t>Доч… - доч…ка</a:t>
            </a:r>
          </a:p>
          <a:p>
            <a:r>
              <a:rPr lang="ru-RU" sz="6000" b="1" smtClean="0">
                <a:solidFill>
                  <a:srgbClr val="000099"/>
                </a:solidFill>
                <a:latin typeface="Arial" charset="0"/>
              </a:rPr>
              <a:t>Печ… - печ…ка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4844" y="8879"/>
            <a:ext cx="9433144" cy="707485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0419" name="WordArt 4"/>
          <p:cNvSpPr>
            <a:spLocks noChangeArrowheads="1" noChangeShapeType="1" noTextEdit="1"/>
          </p:cNvSpPr>
          <p:nvPr/>
        </p:nvSpPr>
        <p:spPr bwMode="auto">
          <a:xfrm>
            <a:off x="792163" y="757238"/>
            <a:ext cx="7596187" cy="727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ПРОВЕРКА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07950" y="1700213"/>
            <a:ext cx="85693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   </a:t>
            </a:r>
            <a:r>
              <a:rPr lang="ru-RU" sz="60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1 </a:t>
            </a:r>
            <a:r>
              <a:rPr lang="ru-RU" sz="6000" b="1">
                <a:solidFill>
                  <a:srgbClr val="0070C0"/>
                </a:solidFill>
                <a:ea typeface="Microsoft YaHei UI" pitchFamily="34" charset="-122"/>
                <a:cs typeface="Narkisim" pitchFamily="34" charset="-79"/>
              </a:rPr>
              <a:t>  </a:t>
            </a:r>
            <a:r>
              <a:rPr lang="ru-RU" sz="60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2 </a:t>
            </a:r>
            <a:r>
              <a:rPr lang="ru-RU" sz="6000" b="1">
                <a:solidFill>
                  <a:srgbClr val="0070C0"/>
                </a:solidFill>
                <a:ea typeface="Microsoft YaHei UI" pitchFamily="34" charset="-122"/>
                <a:cs typeface="Narkisim" pitchFamily="34" charset="-79"/>
              </a:rPr>
              <a:t>    </a:t>
            </a:r>
            <a:r>
              <a:rPr lang="ru-RU" sz="60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3 </a:t>
            </a:r>
            <a:r>
              <a:rPr lang="ru-RU" sz="6000" b="1">
                <a:solidFill>
                  <a:srgbClr val="0070C0"/>
                </a:solidFill>
                <a:ea typeface="Microsoft YaHei UI" pitchFamily="34" charset="-122"/>
                <a:cs typeface="Narkisim" pitchFamily="34" charset="-79"/>
              </a:rPr>
              <a:t>   </a:t>
            </a:r>
            <a:r>
              <a:rPr lang="ru-RU" sz="60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4  </a:t>
            </a:r>
            <a:r>
              <a:rPr lang="ru-RU" sz="6000" b="1">
                <a:solidFill>
                  <a:srgbClr val="0070C0"/>
                </a:solidFill>
                <a:ea typeface="Microsoft YaHei UI" pitchFamily="34" charset="-122"/>
                <a:cs typeface="Narkisim" pitchFamily="34" charset="-79"/>
              </a:rPr>
              <a:t>  </a:t>
            </a:r>
            <a:r>
              <a:rPr lang="ru-RU" sz="60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5  </a:t>
            </a:r>
          </a:p>
          <a:p>
            <a:pPr algn="ctr"/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-396875" y="2781300"/>
            <a:ext cx="2592388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   </a:t>
            </a:r>
            <a:r>
              <a:rPr lang="ru-RU" sz="4800" b="1">
                <a:solidFill>
                  <a:srgbClr val="0070C0"/>
                </a:solidFill>
                <a:ea typeface="Microsoft YaHei UI" pitchFamily="34" charset="-122"/>
                <a:cs typeface="Narkisim" pitchFamily="34" charset="-79"/>
              </a:rPr>
              <a:t>врач</a:t>
            </a:r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  <a:p>
            <a:pPr algn="ctr"/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827088" y="3213100"/>
            <a:ext cx="4464050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   </a:t>
            </a:r>
            <a:r>
              <a:rPr lang="ru-RU" sz="4000" b="1">
                <a:solidFill>
                  <a:srgbClr val="0070C0"/>
                </a:solidFill>
                <a:ea typeface="Microsoft YaHei UI" pitchFamily="34" charset="-122"/>
                <a:cs typeface="Narkisim" pitchFamily="34" charset="-79"/>
              </a:rPr>
              <a:t>товарищ</a:t>
            </a:r>
          </a:p>
          <a:p>
            <a:pPr algn="ctr"/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 rot="10800000" flipV="1">
            <a:off x="3059113" y="2205038"/>
            <a:ext cx="223361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cs typeface="Narkisim" pitchFamily="34" charset="-79"/>
              </a:rPr>
              <a:t>ноч</a:t>
            </a:r>
            <a:r>
              <a:rPr lang="ru-RU" sz="4800" b="1">
                <a:solidFill>
                  <a:srgbClr val="CC0000"/>
                </a:solidFill>
                <a:cs typeface="Narkisim" pitchFamily="34" charset="-79"/>
              </a:rPr>
              <a:t>ь</a:t>
            </a:r>
            <a:endParaRPr lang="ru-RU" sz="6000" b="1">
              <a:solidFill>
                <a:srgbClr val="CC000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4140200" y="2852738"/>
            <a:ext cx="2830513" cy="173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</a:t>
            </a:r>
            <a:r>
              <a:rPr lang="ru-RU" sz="4800" b="1">
                <a:solidFill>
                  <a:srgbClr val="0070C0"/>
                </a:solidFill>
                <a:ea typeface="Microsoft YaHei UI" pitchFamily="34" charset="-122"/>
                <a:cs typeface="Narkisim" pitchFamily="34" charset="-79"/>
              </a:rPr>
              <a:t>сторож</a:t>
            </a:r>
            <a:endParaRPr lang="ru-RU" sz="6000" b="1">
              <a:solidFill>
                <a:srgbClr val="0070C0"/>
              </a:solidFill>
              <a:ea typeface="Microsoft YaHei UI" pitchFamily="34" charset="-122"/>
              <a:cs typeface="Narkisim" pitchFamily="34" charset="-79"/>
            </a:endParaRPr>
          </a:p>
          <a:p>
            <a:pPr algn="ctr"/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6804025" y="3068638"/>
            <a:ext cx="3203575" cy="173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cs typeface="Narkisim" pitchFamily="34" charset="-79"/>
              </a:rPr>
              <a:t>сила</a:t>
            </a:r>
            <a:r>
              <a:rPr lang="ru-RU" sz="4800" b="1">
                <a:solidFill>
                  <a:srgbClr val="0070C0"/>
                </a:solidFill>
                <a:ea typeface="Microsoft YaHei UI" pitchFamily="34" charset="-122"/>
                <a:cs typeface="Narkisim" pitchFamily="34" charset="-79"/>
              </a:rPr>
              <a:t>ч</a:t>
            </a:r>
          </a:p>
          <a:p>
            <a:pPr algn="ctr"/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7596188" y="1828800"/>
            <a:ext cx="12604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   </a:t>
            </a:r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14" name="WordArt 5"/>
          <p:cNvSpPr>
            <a:spLocks noChangeArrowheads="1" noChangeShapeType="1" noTextEdit="1"/>
          </p:cNvSpPr>
          <p:nvPr/>
        </p:nvSpPr>
        <p:spPr bwMode="auto">
          <a:xfrm>
            <a:off x="1116013" y="4005263"/>
            <a:ext cx="7272337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57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Молодцы!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6282" y="253354"/>
            <a:ext cx="9433145" cy="707485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1443" name="WordArt 4"/>
          <p:cNvSpPr>
            <a:spLocks noChangeArrowheads="1" noChangeShapeType="1" noTextEdit="1"/>
          </p:cNvSpPr>
          <p:nvPr/>
        </p:nvSpPr>
        <p:spPr bwMode="auto">
          <a:xfrm>
            <a:off x="827088" y="765175"/>
            <a:ext cx="7596187" cy="727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Кроссворд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7596188" y="1828800"/>
            <a:ext cx="12604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   </a:t>
            </a:r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4067175" y="1628775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4067175" y="2420938"/>
            <a:ext cx="792163" cy="7921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Rectangle 14"/>
          <p:cNvSpPr>
            <a:spLocks noChangeArrowheads="1"/>
          </p:cNvSpPr>
          <p:nvPr/>
        </p:nvSpPr>
        <p:spPr bwMode="auto">
          <a:xfrm>
            <a:off x="4067175" y="3213100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Rectangle 15"/>
          <p:cNvSpPr>
            <a:spLocks noChangeArrowheads="1"/>
          </p:cNvSpPr>
          <p:nvPr/>
        </p:nvSpPr>
        <p:spPr bwMode="auto">
          <a:xfrm>
            <a:off x="4067175" y="3933825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Rectangle 16"/>
          <p:cNvSpPr>
            <a:spLocks noChangeArrowheads="1"/>
          </p:cNvSpPr>
          <p:nvPr/>
        </p:nvSpPr>
        <p:spPr bwMode="auto">
          <a:xfrm>
            <a:off x="4859338" y="1628775"/>
            <a:ext cx="792162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Rectangle 17"/>
          <p:cNvSpPr>
            <a:spLocks noChangeArrowheads="1"/>
          </p:cNvSpPr>
          <p:nvPr/>
        </p:nvSpPr>
        <p:spPr bwMode="auto">
          <a:xfrm>
            <a:off x="5651500" y="1628775"/>
            <a:ext cx="792163" cy="7921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Rectangle 18"/>
          <p:cNvSpPr>
            <a:spLocks noChangeArrowheads="1"/>
          </p:cNvSpPr>
          <p:nvPr/>
        </p:nvSpPr>
        <p:spPr bwMode="auto">
          <a:xfrm>
            <a:off x="4859338" y="2420938"/>
            <a:ext cx="792162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Rectangle 19"/>
          <p:cNvSpPr>
            <a:spLocks noChangeArrowheads="1"/>
          </p:cNvSpPr>
          <p:nvPr/>
        </p:nvSpPr>
        <p:spPr bwMode="auto">
          <a:xfrm>
            <a:off x="4859338" y="3141663"/>
            <a:ext cx="7921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Rectangle 20"/>
          <p:cNvSpPr>
            <a:spLocks noChangeArrowheads="1"/>
          </p:cNvSpPr>
          <p:nvPr/>
        </p:nvSpPr>
        <p:spPr bwMode="auto">
          <a:xfrm>
            <a:off x="1692275" y="3933825"/>
            <a:ext cx="792163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1" name="Rectangle 21"/>
          <p:cNvSpPr>
            <a:spLocks noChangeArrowheads="1"/>
          </p:cNvSpPr>
          <p:nvPr/>
        </p:nvSpPr>
        <p:spPr bwMode="auto">
          <a:xfrm>
            <a:off x="2484438" y="3933825"/>
            <a:ext cx="792162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2" name="Rectangle 22"/>
          <p:cNvSpPr>
            <a:spLocks noChangeArrowheads="1"/>
          </p:cNvSpPr>
          <p:nvPr/>
        </p:nvSpPr>
        <p:spPr bwMode="auto">
          <a:xfrm>
            <a:off x="2484438" y="3141663"/>
            <a:ext cx="7921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3" name="Rectangle 23"/>
          <p:cNvSpPr>
            <a:spLocks noChangeArrowheads="1"/>
          </p:cNvSpPr>
          <p:nvPr/>
        </p:nvSpPr>
        <p:spPr bwMode="auto">
          <a:xfrm>
            <a:off x="3276600" y="3789363"/>
            <a:ext cx="792163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4" name="Rectangle 24"/>
          <p:cNvSpPr>
            <a:spLocks noChangeArrowheads="1"/>
          </p:cNvSpPr>
          <p:nvPr/>
        </p:nvSpPr>
        <p:spPr bwMode="auto">
          <a:xfrm>
            <a:off x="3276600" y="3141663"/>
            <a:ext cx="792163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5" name="Rectangle 25"/>
          <p:cNvSpPr>
            <a:spLocks noChangeArrowheads="1"/>
          </p:cNvSpPr>
          <p:nvPr/>
        </p:nvSpPr>
        <p:spPr bwMode="auto">
          <a:xfrm>
            <a:off x="3276600" y="2420938"/>
            <a:ext cx="792163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466" name="Rectangle 26"/>
          <p:cNvSpPr>
            <a:spLocks noChangeArrowheads="1"/>
          </p:cNvSpPr>
          <p:nvPr/>
        </p:nvSpPr>
        <p:spPr bwMode="auto">
          <a:xfrm>
            <a:off x="5651500" y="2420938"/>
            <a:ext cx="792163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9" name="Text Box 29"/>
          <p:cNvSpPr txBox="1">
            <a:spLocks noChangeArrowheads="1"/>
          </p:cNvSpPr>
          <p:nvPr/>
        </p:nvSpPr>
        <p:spPr bwMode="auto">
          <a:xfrm>
            <a:off x="4067175" y="1628775"/>
            <a:ext cx="236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61470" name="Text Box 30"/>
          <p:cNvSpPr txBox="1">
            <a:spLocks noChangeArrowheads="1"/>
          </p:cNvSpPr>
          <p:nvPr/>
        </p:nvSpPr>
        <p:spPr bwMode="auto">
          <a:xfrm>
            <a:off x="3276600" y="24209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61471" name="Text Box 31"/>
          <p:cNvSpPr txBox="1">
            <a:spLocks noChangeArrowheads="1"/>
          </p:cNvSpPr>
          <p:nvPr/>
        </p:nvSpPr>
        <p:spPr bwMode="auto">
          <a:xfrm>
            <a:off x="2484438" y="314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61472" name="Text Box 32"/>
          <p:cNvSpPr txBox="1">
            <a:spLocks noChangeArrowheads="1"/>
          </p:cNvSpPr>
          <p:nvPr/>
        </p:nvSpPr>
        <p:spPr bwMode="auto">
          <a:xfrm>
            <a:off x="1692275" y="3933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56" y="10466"/>
            <a:ext cx="9433144" cy="707485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4515" name="WordArt 4"/>
          <p:cNvSpPr>
            <a:spLocks noChangeArrowheads="1" noChangeShapeType="1" noTextEdit="1"/>
          </p:cNvSpPr>
          <p:nvPr/>
        </p:nvSpPr>
        <p:spPr bwMode="auto">
          <a:xfrm>
            <a:off x="827088" y="765175"/>
            <a:ext cx="7596187" cy="727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Кроссворд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7596188" y="1828800"/>
            <a:ext cx="12604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   </a:t>
            </a:r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4067175" y="1628775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Н</a:t>
            </a:r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4067175" y="2420938"/>
            <a:ext cx="792163" cy="7921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4067175" y="3213100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4067175" y="3933825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4859338" y="1628775"/>
            <a:ext cx="865187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64523" name="Rectangle 11"/>
          <p:cNvSpPr>
            <a:spLocks noChangeArrowheads="1"/>
          </p:cNvSpPr>
          <p:nvPr/>
        </p:nvSpPr>
        <p:spPr bwMode="auto">
          <a:xfrm>
            <a:off x="5651500" y="1628775"/>
            <a:ext cx="792163" cy="7921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ж</a:t>
            </a:r>
          </a:p>
        </p:txBody>
      </p:sp>
      <p:sp>
        <p:nvSpPr>
          <p:cNvPr id="64524" name="Rectangle 12"/>
          <p:cNvSpPr>
            <a:spLocks noChangeArrowheads="1"/>
          </p:cNvSpPr>
          <p:nvPr/>
        </p:nvSpPr>
        <p:spPr bwMode="auto">
          <a:xfrm>
            <a:off x="4859338" y="2420938"/>
            <a:ext cx="792162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Rectangle 13"/>
          <p:cNvSpPr>
            <a:spLocks noChangeArrowheads="1"/>
          </p:cNvSpPr>
          <p:nvPr/>
        </p:nvSpPr>
        <p:spPr bwMode="auto">
          <a:xfrm>
            <a:off x="4859338" y="3141663"/>
            <a:ext cx="7921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Rectangle 14"/>
          <p:cNvSpPr>
            <a:spLocks noChangeArrowheads="1"/>
          </p:cNvSpPr>
          <p:nvPr/>
        </p:nvSpPr>
        <p:spPr bwMode="auto">
          <a:xfrm>
            <a:off x="1692275" y="3933825"/>
            <a:ext cx="792163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Rectangle 15"/>
          <p:cNvSpPr>
            <a:spLocks noChangeArrowheads="1"/>
          </p:cNvSpPr>
          <p:nvPr/>
        </p:nvSpPr>
        <p:spPr bwMode="auto">
          <a:xfrm>
            <a:off x="2484438" y="3933825"/>
            <a:ext cx="792162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Rectangle 16"/>
          <p:cNvSpPr>
            <a:spLocks noChangeArrowheads="1"/>
          </p:cNvSpPr>
          <p:nvPr/>
        </p:nvSpPr>
        <p:spPr bwMode="auto">
          <a:xfrm>
            <a:off x="2484438" y="3141663"/>
            <a:ext cx="7921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Rectangle 17"/>
          <p:cNvSpPr>
            <a:spLocks noChangeArrowheads="1"/>
          </p:cNvSpPr>
          <p:nvPr/>
        </p:nvSpPr>
        <p:spPr bwMode="auto">
          <a:xfrm>
            <a:off x="3276600" y="3789363"/>
            <a:ext cx="792163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Rectangle 18"/>
          <p:cNvSpPr>
            <a:spLocks noChangeArrowheads="1"/>
          </p:cNvSpPr>
          <p:nvPr/>
        </p:nvSpPr>
        <p:spPr bwMode="auto">
          <a:xfrm>
            <a:off x="3276600" y="3141663"/>
            <a:ext cx="792163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Rectangle 19"/>
          <p:cNvSpPr>
            <a:spLocks noChangeArrowheads="1"/>
          </p:cNvSpPr>
          <p:nvPr/>
        </p:nvSpPr>
        <p:spPr bwMode="auto">
          <a:xfrm>
            <a:off x="3276600" y="2420938"/>
            <a:ext cx="792163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4532" name="Rectangle 20"/>
          <p:cNvSpPr>
            <a:spLocks noChangeArrowheads="1"/>
          </p:cNvSpPr>
          <p:nvPr/>
        </p:nvSpPr>
        <p:spPr bwMode="auto">
          <a:xfrm>
            <a:off x="5651500" y="2420938"/>
            <a:ext cx="792163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33" name="Text Box 21"/>
          <p:cNvSpPr txBox="1">
            <a:spLocks noChangeArrowheads="1"/>
          </p:cNvSpPr>
          <p:nvPr/>
        </p:nvSpPr>
        <p:spPr bwMode="auto">
          <a:xfrm>
            <a:off x="4067175" y="1628775"/>
            <a:ext cx="236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64534" name="Text Box 22"/>
          <p:cNvSpPr txBox="1">
            <a:spLocks noChangeArrowheads="1"/>
          </p:cNvSpPr>
          <p:nvPr/>
        </p:nvSpPr>
        <p:spPr bwMode="auto">
          <a:xfrm>
            <a:off x="3276600" y="24209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64535" name="Text Box 23"/>
          <p:cNvSpPr txBox="1">
            <a:spLocks noChangeArrowheads="1"/>
          </p:cNvSpPr>
          <p:nvPr/>
        </p:nvSpPr>
        <p:spPr bwMode="auto">
          <a:xfrm>
            <a:off x="2484438" y="314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64536" name="Text Box 24"/>
          <p:cNvSpPr txBox="1">
            <a:spLocks noChangeArrowheads="1"/>
          </p:cNvSpPr>
          <p:nvPr/>
        </p:nvSpPr>
        <p:spPr bwMode="auto">
          <a:xfrm>
            <a:off x="1692275" y="3933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031" y="10466"/>
            <a:ext cx="9433144" cy="707485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8611" name="WordArt 4"/>
          <p:cNvSpPr>
            <a:spLocks noChangeArrowheads="1" noChangeShapeType="1" noTextEdit="1"/>
          </p:cNvSpPr>
          <p:nvPr/>
        </p:nvSpPr>
        <p:spPr bwMode="auto">
          <a:xfrm>
            <a:off x="827088" y="765175"/>
            <a:ext cx="7596187" cy="727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Кроссворд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7596188" y="1828800"/>
            <a:ext cx="12604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   </a:t>
            </a:r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4067175" y="1628775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Н</a:t>
            </a:r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4067175" y="2420938"/>
            <a:ext cx="792163" cy="7921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4067175" y="3213100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4067175" y="3933825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4859338" y="1628775"/>
            <a:ext cx="865187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68619" name="Rectangle 11"/>
          <p:cNvSpPr>
            <a:spLocks noChangeArrowheads="1"/>
          </p:cNvSpPr>
          <p:nvPr/>
        </p:nvSpPr>
        <p:spPr bwMode="auto">
          <a:xfrm>
            <a:off x="5651500" y="1628775"/>
            <a:ext cx="792163" cy="7921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ж</a:t>
            </a:r>
          </a:p>
        </p:txBody>
      </p:sp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4859338" y="2420938"/>
            <a:ext cx="792162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68621" name="Rectangle 13"/>
          <p:cNvSpPr>
            <a:spLocks noChangeArrowheads="1"/>
          </p:cNvSpPr>
          <p:nvPr/>
        </p:nvSpPr>
        <p:spPr bwMode="auto">
          <a:xfrm>
            <a:off x="4859338" y="3141663"/>
            <a:ext cx="7921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2" name="Rectangle 14"/>
          <p:cNvSpPr>
            <a:spLocks noChangeArrowheads="1"/>
          </p:cNvSpPr>
          <p:nvPr/>
        </p:nvSpPr>
        <p:spPr bwMode="auto">
          <a:xfrm>
            <a:off x="1692275" y="3933825"/>
            <a:ext cx="792163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3" name="Rectangle 15"/>
          <p:cNvSpPr>
            <a:spLocks noChangeArrowheads="1"/>
          </p:cNvSpPr>
          <p:nvPr/>
        </p:nvSpPr>
        <p:spPr bwMode="auto">
          <a:xfrm>
            <a:off x="2484438" y="3933825"/>
            <a:ext cx="792162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4" name="Rectangle 16"/>
          <p:cNvSpPr>
            <a:spLocks noChangeArrowheads="1"/>
          </p:cNvSpPr>
          <p:nvPr/>
        </p:nvSpPr>
        <p:spPr bwMode="auto">
          <a:xfrm>
            <a:off x="2484438" y="3141663"/>
            <a:ext cx="7921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5" name="Rectangle 17"/>
          <p:cNvSpPr>
            <a:spLocks noChangeArrowheads="1"/>
          </p:cNvSpPr>
          <p:nvPr/>
        </p:nvSpPr>
        <p:spPr bwMode="auto">
          <a:xfrm>
            <a:off x="3276600" y="3789363"/>
            <a:ext cx="792163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6" name="Rectangle 18"/>
          <p:cNvSpPr>
            <a:spLocks noChangeArrowheads="1"/>
          </p:cNvSpPr>
          <p:nvPr/>
        </p:nvSpPr>
        <p:spPr bwMode="auto">
          <a:xfrm>
            <a:off x="3276600" y="3141663"/>
            <a:ext cx="792163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7" name="Rectangle 19"/>
          <p:cNvSpPr>
            <a:spLocks noChangeArrowheads="1"/>
          </p:cNvSpPr>
          <p:nvPr/>
        </p:nvSpPr>
        <p:spPr bwMode="auto">
          <a:xfrm>
            <a:off x="3276600" y="2420938"/>
            <a:ext cx="792163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>
                <a:solidFill>
                  <a:srgbClr val="000099"/>
                </a:solidFill>
              </a:rPr>
              <a:t>к</a:t>
            </a:r>
          </a:p>
        </p:txBody>
      </p:sp>
      <p:sp>
        <p:nvSpPr>
          <p:cNvPr id="68628" name="Rectangle 20"/>
          <p:cNvSpPr>
            <a:spLocks noChangeArrowheads="1"/>
          </p:cNvSpPr>
          <p:nvPr/>
        </p:nvSpPr>
        <p:spPr bwMode="auto">
          <a:xfrm>
            <a:off x="5651500" y="2420938"/>
            <a:ext cx="792163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Ш</a:t>
            </a:r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4067175" y="1628775"/>
            <a:ext cx="236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3276600" y="24209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2484438" y="314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1692275" y="3933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031" y="10466"/>
            <a:ext cx="9433144" cy="707485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9635" name="WordArt 4"/>
          <p:cNvSpPr>
            <a:spLocks noChangeArrowheads="1" noChangeShapeType="1" noTextEdit="1"/>
          </p:cNvSpPr>
          <p:nvPr/>
        </p:nvSpPr>
        <p:spPr bwMode="auto">
          <a:xfrm>
            <a:off x="827088" y="765175"/>
            <a:ext cx="7596187" cy="727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Кроссворд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7596188" y="1828800"/>
            <a:ext cx="12604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   </a:t>
            </a:r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4067175" y="1628775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Н</a:t>
            </a: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4067175" y="2420938"/>
            <a:ext cx="792163" cy="7921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4067175" y="3141663"/>
            <a:ext cx="792163" cy="7921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Ч</a:t>
            </a: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4067175" y="3933825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4859338" y="1628775"/>
            <a:ext cx="865187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69643" name="Rectangle 11"/>
          <p:cNvSpPr>
            <a:spLocks noChangeArrowheads="1"/>
          </p:cNvSpPr>
          <p:nvPr/>
        </p:nvSpPr>
        <p:spPr bwMode="auto">
          <a:xfrm>
            <a:off x="5651500" y="1628775"/>
            <a:ext cx="792163" cy="7921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ж</a:t>
            </a:r>
          </a:p>
        </p:txBody>
      </p:sp>
      <p:sp>
        <p:nvSpPr>
          <p:cNvPr id="69644" name="Rectangle 12"/>
          <p:cNvSpPr>
            <a:spLocks noChangeArrowheads="1"/>
          </p:cNvSpPr>
          <p:nvPr/>
        </p:nvSpPr>
        <p:spPr bwMode="auto">
          <a:xfrm>
            <a:off x="4859338" y="2420938"/>
            <a:ext cx="792162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69645" name="Rectangle 13"/>
          <p:cNvSpPr>
            <a:spLocks noChangeArrowheads="1"/>
          </p:cNvSpPr>
          <p:nvPr/>
        </p:nvSpPr>
        <p:spPr bwMode="auto">
          <a:xfrm>
            <a:off x="4859338" y="3141663"/>
            <a:ext cx="7921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Ь</a:t>
            </a:r>
          </a:p>
        </p:txBody>
      </p:sp>
      <p:sp>
        <p:nvSpPr>
          <p:cNvPr id="69646" name="Rectangle 14"/>
          <p:cNvSpPr>
            <a:spLocks noChangeArrowheads="1"/>
          </p:cNvSpPr>
          <p:nvPr/>
        </p:nvSpPr>
        <p:spPr bwMode="auto">
          <a:xfrm>
            <a:off x="1692275" y="3933825"/>
            <a:ext cx="792163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9647" name="Rectangle 15"/>
          <p:cNvSpPr>
            <a:spLocks noChangeArrowheads="1"/>
          </p:cNvSpPr>
          <p:nvPr/>
        </p:nvSpPr>
        <p:spPr bwMode="auto">
          <a:xfrm>
            <a:off x="2484438" y="3933825"/>
            <a:ext cx="792162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8" name="Rectangle 16"/>
          <p:cNvSpPr>
            <a:spLocks noChangeArrowheads="1"/>
          </p:cNvSpPr>
          <p:nvPr/>
        </p:nvSpPr>
        <p:spPr bwMode="auto">
          <a:xfrm>
            <a:off x="2484438" y="3141663"/>
            <a:ext cx="7921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П</a:t>
            </a:r>
          </a:p>
        </p:txBody>
      </p:sp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3276600" y="3789363"/>
            <a:ext cx="792163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0" name="Rectangle 18"/>
          <p:cNvSpPr>
            <a:spLocks noChangeArrowheads="1"/>
          </p:cNvSpPr>
          <p:nvPr/>
        </p:nvSpPr>
        <p:spPr bwMode="auto">
          <a:xfrm>
            <a:off x="3276600" y="3141663"/>
            <a:ext cx="792163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Е</a:t>
            </a:r>
          </a:p>
        </p:txBody>
      </p:sp>
      <p:sp>
        <p:nvSpPr>
          <p:cNvPr id="69651" name="Rectangle 19"/>
          <p:cNvSpPr>
            <a:spLocks noChangeArrowheads="1"/>
          </p:cNvSpPr>
          <p:nvPr/>
        </p:nvSpPr>
        <p:spPr bwMode="auto">
          <a:xfrm>
            <a:off x="3276600" y="2420938"/>
            <a:ext cx="792163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>
                <a:solidFill>
                  <a:srgbClr val="000099"/>
                </a:solidFill>
              </a:rPr>
              <a:t>к</a:t>
            </a:r>
          </a:p>
        </p:txBody>
      </p:sp>
      <p:sp>
        <p:nvSpPr>
          <p:cNvPr id="69652" name="Rectangle 20"/>
          <p:cNvSpPr>
            <a:spLocks noChangeArrowheads="1"/>
          </p:cNvSpPr>
          <p:nvPr/>
        </p:nvSpPr>
        <p:spPr bwMode="auto">
          <a:xfrm>
            <a:off x="5651500" y="2420938"/>
            <a:ext cx="792163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Ш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4067175" y="1628775"/>
            <a:ext cx="236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3276600" y="24209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69655" name="Text Box 23"/>
          <p:cNvSpPr txBox="1">
            <a:spLocks noChangeArrowheads="1"/>
          </p:cNvSpPr>
          <p:nvPr/>
        </p:nvSpPr>
        <p:spPr bwMode="auto">
          <a:xfrm>
            <a:off x="2484438" y="314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1692275" y="3933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031" y="10466"/>
            <a:ext cx="9433144" cy="707485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70659" name="WordArt 4"/>
          <p:cNvSpPr>
            <a:spLocks noChangeArrowheads="1" noChangeShapeType="1" noTextEdit="1"/>
          </p:cNvSpPr>
          <p:nvPr/>
        </p:nvSpPr>
        <p:spPr bwMode="auto">
          <a:xfrm>
            <a:off x="827088" y="765175"/>
            <a:ext cx="7596187" cy="727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Кроссворд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7596188" y="1828800"/>
            <a:ext cx="12604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   </a:t>
            </a:r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4067175" y="1628775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Н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4067175" y="2420938"/>
            <a:ext cx="792163" cy="7921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4067175" y="3141663"/>
            <a:ext cx="792163" cy="7921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Ч</a:t>
            </a: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4067175" y="3933825"/>
            <a:ext cx="792163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Ь</a:t>
            </a: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4859338" y="1628775"/>
            <a:ext cx="865187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5651500" y="1628775"/>
            <a:ext cx="792163" cy="7921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ж</a:t>
            </a: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4859338" y="2420938"/>
            <a:ext cx="792162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4859338" y="3141663"/>
            <a:ext cx="7921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Ь</a:t>
            </a:r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1692275" y="3933825"/>
            <a:ext cx="792163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2484438" y="3933825"/>
            <a:ext cx="792162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Ы</a:t>
            </a: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2484438" y="3141663"/>
            <a:ext cx="7921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П</a:t>
            </a:r>
          </a:p>
        </p:txBody>
      </p: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3276600" y="3789363"/>
            <a:ext cx="792163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Ш</a:t>
            </a:r>
          </a:p>
        </p:txBody>
      </p:sp>
      <p:sp>
        <p:nvSpPr>
          <p:cNvPr id="70673" name="Rectangle 17"/>
          <p:cNvSpPr>
            <a:spLocks noChangeArrowheads="1"/>
          </p:cNvSpPr>
          <p:nvPr/>
        </p:nvSpPr>
        <p:spPr bwMode="auto">
          <a:xfrm>
            <a:off x="3276600" y="3141663"/>
            <a:ext cx="792163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Е</a:t>
            </a:r>
          </a:p>
        </p:txBody>
      </p:sp>
      <p:sp>
        <p:nvSpPr>
          <p:cNvPr id="70674" name="Rectangle 18"/>
          <p:cNvSpPr>
            <a:spLocks noChangeArrowheads="1"/>
          </p:cNvSpPr>
          <p:nvPr/>
        </p:nvSpPr>
        <p:spPr bwMode="auto">
          <a:xfrm>
            <a:off x="3276600" y="2420938"/>
            <a:ext cx="792163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>
                <a:solidFill>
                  <a:srgbClr val="000099"/>
                </a:solidFill>
              </a:rPr>
              <a:t>к</a:t>
            </a:r>
          </a:p>
        </p:txBody>
      </p:sp>
      <p:sp>
        <p:nvSpPr>
          <p:cNvPr id="70675" name="Rectangle 19"/>
          <p:cNvSpPr>
            <a:spLocks noChangeArrowheads="1"/>
          </p:cNvSpPr>
          <p:nvPr/>
        </p:nvSpPr>
        <p:spPr bwMode="auto">
          <a:xfrm>
            <a:off x="5651500" y="2420938"/>
            <a:ext cx="792163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99"/>
                </a:solidFill>
              </a:rPr>
              <a:t>Ш</a:t>
            </a:r>
          </a:p>
        </p:txBody>
      </p:sp>
      <p:sp>
        <p:nvSpPr>
          <p:cNvPr id="70676" name="Text Box 20"/>
          <p:cNvSpPr txBox="1">
            <a:spLocks noChangeArrowheads="1"/>
          </p:cNvSpPr>
          <p:nvPr/>
        </p:nvSpPr>
        <p:spPr bwMode="auto">
          <a:xfrm>
            <a:off x="4067175" y="1628775"/>
            <a:ext cx="236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70677" name="Text Box 21"/>
          <p:cNvSpPr txBox="1">
            <a:spLocks noChangeArrowheads="1"/>
          </p:cNvSpPr>
          <p:nvPr/>
        </p:nvSpPr>
        <p:spPr bwMode="auto">
          <a:xfrm>
            <a:off x="3276600" y="24209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2484438" y="314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1692275" y="3933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4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1835150" y="4005263"/>
            <a:ext cx="608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000099"/>
                </a:solidFill>
              </a:rPr>
              <a:t>М</a:t>
            </a:r>
          </a:p>
        </p:txBody>
      </p:sp>
      <p:sp>
        <p:nvSpPr>
          <p:cNvPr id="14" name="WordArt 5"/>
          <p:cNvSpPr>
            <a:spLocks noChangeArrowheads="1" noChangeShapeType="1" noTextEdit="1"/>
          </p:cNvSpPr>
          <p:nvPr/>
        </p:nvSpPr>
        <p:spPr bwMode="auto">
          <a:xfrm>
            <a:off x="1187450" y="5084763"/>
            <a:ext cx="7272338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57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Молодцы!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1958975" y="2081213"/>
            <a:ext cx="3621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Прямоугольник 5"/>
          <p:cNvSpPr>
            <a:spLocks noChangeArrowheads="1"/>
          </p:cNvSpPr>
          <p:nvPr/>
        </p:nvSpPr>
        <p:spPr bwMode="auto">
          <a:xfrm>
            <a:off x="755650" y="768350"/>
            <a:ext cx="6696075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Monotype Corsiva" pitchFamily="66" charset="0"/>
              </a:rPr>
              <a:t>Пословица</a:t>
            </a:r>
          </a:p>
          <a:p>
            <a:pPr algn="ctr"/>
            <a:r>
              <a:rPr lang="ru-RU" sz="8000" b="1">
                <a:solidFill>
                  <a:srgbClr val="000099"/>
                </a:solidFill>
              </a:rPr>
              <a:t>Без знаний и утро – ночь.</a:t>
            </a:r>
          </a:p>
        </p:txBody>
      </p:sp>
      <p:pic>
        <p:nvPicPr>
          <p:cNvPr id="15364" name="Picture 7" descr="boy_work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1863" y="3213100"/>
            <a:ext cx="2551112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70148" y="-253719"/>
            <a:ext cx="9721081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1202" name="Rectangle 1"/>
          <p:cNvSpPr>
            <a:spLocks noChangeArrowheads="1"/>
          </p:cNvSpPr>
          <p:nvPr/>
        </p:nvSpPr>
        <p:spPr bwMode="auto">
          <a:xfrm>
            <a:off x="2071688" y="1335088"/>
            <a:ext cx="77152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ru-RU" sz="3200">
                <a:latin typeface="Calibri" pitchFamily="34" charset="0"/>
                <a:cs typeface="Times New Roman" pitchFamily="18" charset="0"/>
              </a:rPr>
              <a:t>-Если было интересно, легко на уроке, </a:t>
            </a:r>
          </a:p>
          <a:p>
            <a:pPr>
              <a:tabLst>
                <a:tab pos="457200" algn="l"/>
              </a:tabLst>
            </a:pPr>
            <a:r>
              <a:rPr lang="ru-RU" sz="3200">
                <a:latin typeface="Calibri" pitchFamily="34" charset="0"/>
                <a:cs typeface="Times New Roman" pitchFamily="18" charset="0"/>
              </a:rPr>
              <a:t>во всем разобрались.</a:t>
            </a:r>
            <a:endParaRPr lang="ru-RU" sz="3200"/>
          </a:p>
        </p:txBody>
      </p:sp>
      <p:sp>
        <p:nvSpPr>
          <p:cNvPr id="51203" name="Прямоугольник 6"/>
          <p:cNvSpPr>
            <a:spLocks noChangeArrowheads="1"/>
          </p:cNvSpPr>
          <p:nvPr/>
        </p:nvSpPr>
        <p:spPr bwMode="auto">
          <a:xfrm>
            <a:off x="928688" y="4484688"/>
            <a:ext cx="72866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3" eaLnBrk="0" hangingPunct="0">
              <a:tabLst>
                <a:tab pos="457200" algn="l"/>
              </a:tabLst>
            </a:pPr>
            <a:r>
              <a:rPr lang="ru-RU" sz="3200">
                <a:latin typeface="Calibri" pitchFamily="34" charset="0"/>
                <a:cs typeface="Times New Roman" pitchFamily="18" charset="0"/>
              </a:rPr>
              <a:t>- Если не разобрались в теме, было не очень интересно.</a:t>
            </a:r>
            <a:endParaRPr lang="ru-RU" sz="3200"/>
          </a:p>
        </p:txBody>
      </p:sp>
      <p:sp>
        <p:nvSpPr>
          <p:cNvPr id="51204" name="Прямоугольник 7"/>
          <p:cNvSpPr>
            <a:spLocks noChangeArrowheads="1"/>
          </p:cNvSpPr>
          <p:nvPr/>
        </p:nvSpPr>
        <p:spPr bwMode="auto">
          <a:xfrm>
            <a:off x="2106613" y="2701925"/>
            <a:ext cx="75723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tabLst>
                <a:tab pos="457200" algn="l"/>
              </a:tabLst>
            </a:pPr>
            <a:r>
              <a:rPr lang="ru-RU" sz="3200">
                <a:latin typeface="Calibri" pitchFamily="34" charset="0"/>
                <a:cs typeface="Times New Roman" pitchFamily="18" charset="0"/>
              </a:rPr>
              <a:t>-Если иногда были трудности,</a:t>
            </a:r>
          </a:p>
          <a:p>
            <a:pPr eaLnBrk="0" hangingPunct="0">
              <a:tabLst>
                <a:tab pos="457200" algn="l"/>
              </a:tabLst>
            </a:pPr>
            <a:r>
              <a:rPr lang="ru-RU" sz="3200">
                <a:latin typeface="Calibri" pitchFamily="34" charset="0"/>
                <a:cs typeface="Times New Roman" pitchFamily="18" charset="0"/>
              </a:rPr>
              <a:t> сомнения, не совсем понравилась </a:t>
            </a:r>
          </a:p>
          <a:p>
            <a:pPr eaLnBrk="0" hangingPunct="0">
              <a:tabLst>
                <a:tab pos="457200" algn="l"/>
              </a:tabLst>
            </a:pPr>
            <a:r>
              <a:rPr lang="ru-RU" sz="3200">
                <a:latin typeface="Calibri" pitchFamily="34" charset="0"/>
                <a:cs typeface="Times New Roman" pitchFamily="18" charset="0"/>
              </a:rPr>
              <a:t>работа . </a:t>
            </a:r>
            <a:endParaRPr lang="ru-RU" sz="3200"/>
          </a:p>
        </p:txBody>
      </p:sp>
      <p:sp>
        <p:nvSpPr>
          <p:cNvPr id="51214" name="WordArt 4"/>
          <p:cNvSpPr>
            <a:spLocks noChangeArrowheads="1" noChangeShapeType="1" noTextEdit="1"/>
          </p:cNvSpPr>
          <p:nvPr/>
        </p:nvSpPr>
        <p:spPr bwMode="auto">
          <a:xfrm>
            <a:off x="1677988" y="614363"/>
            <a:ext cx="5989637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Рефлексия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16" name="AutoShape 16"/>
          <p:cNvSpPr>
            <a:spLocks noChangeArrowheads="1"/>
          </p:cNvSpPr>
          <p:nvPr/>
        </p:nvSpPr>
        <p:spPr bwMode="auto">
          <a:xfrm>
            <a:off x="755650" y="1268413"/>
            <a:ext cx="1368425" cy="1512887"/>
          </a:xfrm>
          <a:prstGeom prst="star4">
            <a:avLst>
              <a:gd name="adj" fmla="val 125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AutoShape 17"/>
          <p:cNvSpPr>
            <a:spLocks noChangeArrowheads="1"/>
          </p:cNvSpPr>
          <p:nvPr/>
        </p:nvSpPr>
        <p:spPr bwMode="auto">
          <a:xfrm>
            <a:off x="539750" y="2636838"/>
            <a:ext cx="1368425" cy="1441450"/>
          </a:xfrm>
          <a:prstGeom prst="star4">
            <a:avLst>
              <a:gd name="adj" fmla="val 12500"/>
            </a:avLst>
          </a:prstGeom>
          <a:solidFill>
            <a:srgbClr val="FF99CC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AutoShape 18"/>
          <p:cNvSpPr>
            <a:spLocks noChangeArrowheads="1"/>
          </p:cNvSpPr>
          <p:nvPr/>
        </p:nvSpPr>
        <p:spPr bwMode="auto">
          <a:xfrm>
            <a:off x="684213" y="4076700"/>
            <a:ext cx="1439862" cy="1728788"/>
          </a:xfrm>
          <a:prstGeom prst="star4">
            <a:avLst>
              <a:gd name="adj" fmla="val 1250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37" y="-259693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292600" y="1341438"/>
            <a:ext cx="4298950" cy="15589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dirty="0">
                <a:latin typeface="+mn-lt"/>
                <a:cs typeface="+mn-cs"/>
              </a:rPr>
              <a:t>Исправь ошибки в тексте</a:t>
            </a:r>
            <a:endParaRPr lang="ru-RU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+mn-lt"/>
                <a:cs typeface="+mn-cs"/>
              </a:rPr>
              <a:t>Кончается короткая летняя </a:t>
            </a:r>
            <a:r>
              <a:rPr lang="ru-RU" sz="1600" dirty="0" err="1">
                <a:latin typeface="+mn-lt"/>
                <a:cs typeface="+mn-cs"/>
              </a:rPr>
              <a:t>ноч</a:t>
            </a:r>
            <a:r>
              <a:rPr lang="ru-RU" sz="1600" dirty="0">
                <a:latin typeface="+mn-lt"/>
                <a:cs typeface="+mn-cs"/>
              </a:rPr>
              <a:t>.   Первый  </a:t>
            </a:r>
            <a:r>
              <a:rPr lang="ru-RU" sz="1600" dirty="0" err="1">
                <a:latin typeface="+mn-lt"/>
                <a:cs typeface="+mn-cs"/>
              </a:rPr>
              <a:t>лучь</a:t>
            </a:r>
            <a:r>
              <a:rPr lang="ru-RU" sz="1600" dirty="0">
                <a:latin typeface="+mn-lt"/>
                <a:cs typeface="+mn-cs"/>
              </a:rPr>
              <a:t> </a:t>
            </a:r>
            <a:r>
              <a:rPr lang="ru-RU" sz="1600" dirty="0" err="1">
                <a:latin typeface="+mn-lt"/>
                <a:cs typeface="+mn-cs"/>
              </a:rPr>
              <a:t>сонца</a:t>
            </a:r>
            <a:r>
              <a:rPr lang="ru-RU" sz="1600" dirty="0">
                <a:latin typeface="+mn-lt"/>
                <a:cs typeface="+mn-cs"/>
              </a:rPr>
              <a:t>  упал на ландыш.   Потом луч  заглянул в </a:t>
            </a:r>
            <a:r>
              <a:rPr lang="ru-RU" sz="1600" dirty="0" err="1">
                <a:latin typeface="+mn-lt"/>
                <a:cs typeface="+mn-cs"/>
              </a:rPr>
              <a:t>лисной</a:t>
            </a:r>
            <a:r>
              <a:rPr lang="ru-RU" sz="1600" dirty="0">
                <a:latin typeface="+mn-lt"/>
                <a:cs typeface="+mn-cs"/>
              </a:rPr>
              <a:t> прозрачный </a:t>
            </a:r>
            <a:r>
              <a:rPr lang="ru-RU" sz="1600" dirty="0" err="1">
                <a:latin typeface="+mn-lt"/>
                <a:cs typeface="+mn-cs"/>
              </a:rPr>
              <a:t>ключь</a:t>
            </a:r>
            <a:r>
              <a:rPr lang="ru-RU" sz="1600" dirty="0">
                <a:latin typeface="+mn-lt"/>
                <a:cs typeface="+mn-cs"/>
              </a:rPr>
              <a:t>  . Утреннюю </a:t>
            </a:r>
            <a:r>
              <a:rPr lang="ru-RU" sz="1600" dirty="0" err="1">
                <a:latin typeface="+mn-lt"/>
                <a:cs typeface="+mn-cs"/>
              </a:rPr>
              <a:t>тиш</a:t>
            </a:r>
            <a:r>
              <a:rPr lang="ru-RU" sz="1600" dirty="0">
                <a:latin typeface="+mn-lt"/>
                <a:cs typeface="+mn-cs"/>
              </a:rPr>
              <a:t> нарушала только наша речь.</a:t>
            </a:r>
          </a:p>
        </p:txBody>
      </p:sp>
      <p:sp>
        <p:nvSpPr>
          <p:cNvPr id="53251" name="WordArt 4"/>
          <p:cNvSpPr>
            <a:spLocks noChangeArrowheads="1" noChangeShapeType="1" noTextEdit="1"/>
          </p:cNvSpPr>
          <p:nvPr/>
        </p:nvSpPr>
        <p:spPr bwMode="auto">
          <a:xfrm>
            <a:off x="1619250" y="800100"/>
            <a:ext cx="56165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Домашнее задание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3252" name="Прямоугольник 10"/>
          <p:cNvSpPr>
            <a:spLocks noChangeArrowheads="1"/>
          </p:cNvSpPr>
          <p:nvPr/>
        </p:nvSpPr>
        <p:spPr bwMode="auto">
          <a:xfrm>
            <a:off x="611188" y="2852738"/>
            <a:ext cx="4356100" cy="18034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Calibri" pitchFamily="34" charset="0"/>
              </a:rPr>
              <a:t>Запиши текст, вставь где нужно ь на конце существительных.</a:t>
            </a:r>
          </a:p>
          <a:p>
            <a:r>
              <a:rPr lang="ru-RU" sz="1600">
                <a:latin typeface="Calibri" pitchFamily="34" charset="0"/>
              </a:rPr>
              <a:t>В полноч(?) на манеж(?) вышел циркач(?) и его доч(?). На нем был плащ(?). У девочки на платье блестела красивая брош(?). Скрипач(?) играл марш(?). Вот морж(?) поймал мяч(?). В зале стояла тиш(?).</a:t>
            </a:r>
          </a:p>
        </p:txBody>
      </p:sp>
      <p:sp>
        <p:nvSpPr>
          <p:cNvPr id="53253" name="Прямоугольник 11"/>
          <p:cNvSpPr>
            <a:spLocks noChangeArrowheads="1"/>
          </p:cNvSpPr>
          <p:nvPr/>
        </p:nvSpPr>
        <p:spPr bwMode="auto">
          <a:xfrm>
            <a:off x="1619250" y="4941888"/>
            <a:ext cx="4235450" cy="1558925"/>
          </a:xfrm>
          <a:prstGeom prst="rect">
            <a:avLst/>
          </a:prstGeom>
          <a:solidFill>
            <a:srgbClr val="FF99CC">
              <a:alpha val="67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Calibri" pitchFamily="34" charset="0"/>
              </a:rPr>
              <a:t>Подбери подходящие по смыслу слова с шипящим согласным на конце. Напиши. </a:t>
            </a:r>
          </a:p>
          <a:p>
            <a:r>
              <a:rPr lang="ru-RU" sz="1600">
                <a:latin typeface="Calibri" pitchFamily="34" charset="0"/>
              </a:rPr>
              <a:t>Устная …., мой весёлый звонкий…, летучая …, найти в лесу душистый …, вставить в замок …,чёрный …, тёмная …, ночной …,скорая … .</a:t>
            </a:r>
          </a:p>
        </p:txBody>
      </p:sp>
      <p:pic>
        <p:nvPicPr>
          <p:cNvPr id="53254" name="Picture 6" descr="Рисунок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75350" y="2833688"/>
            <a:ext cx="3151188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5400" y="-243408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115616" y="1038793"/>
            <a:ext cx="7056784" cy="4262415"/>
          </a:xfrm>
          <a:prstGeom prst="rect">
            <a:avLst/>
          </a:prstGeom>
          <a:extLst>
            <a:ext uri="{91240B29-F687-4F45-9708-019B960494DF}"/>
          </a:extLst>
        </p:spPr>
        <p:txBody>
          <a:bodyPr wrap="none" fromWordArt="1">
            <a:prstTxWarp prst="textPlain">
              <a:avLst>
                <a:gd name="adj" fmla="val 50156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  <a:cs typeface="+mn-cs"/>
              </a:rPr>
              <a:t>Спасибо за урок!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  <a:cs typeface="+mn-cs"/>
              </a:rPr>
              <a:t>Вы </a:t>
            </a:r>
            <a:r>
              <a:rPr lang="ru-RU" sz="2800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  <a:cs typeface="+mn-cs"/>
              </a:rPr>
              <a:t>умнички</a:t>
            </a:r>
            <a:r>
              <a:rPr lang="ru-RU" sz="2800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  <a:cs typeface="+mn-cs"/>
              </a:rPr>
              <a:t>!</a:t>
            </a:r>
          </a:p>
        </p:txBody>
      </p:sp>
      <p:pic>
        <p:nvPicPr>
          <p:cNvPr id="54275" name="Picture 2" descr="C:\Documents and Settings\Змей\Local Settings\Temporary Internet Files\Content.IE5\4BQ0FTRO\MC900438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8488" y="3573463"/>
            <a:ext cx="1863725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6" name="Picture 3" descr="C:\Documents and Settings\Змей\Local Settings\Temporary Internet Files\Content.IE5\IPXXZEOH\MC900438002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0" y="3573463"/>
            <a:ext cx="1838325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3408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336675" y="587375"/>
            <a:ext cx="6764338" cy="754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Замени одним словом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746" y="1470497"/>
            <a:ext cx="7205313" cy="469325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Она бывает устной и письменной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Он бывает тупой и острый ( на кухне)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Верный преданный друг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Правда  лучше, чем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Вкусный, свекольный, наваристый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Чёрная птица, вестник наступающей весны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Предмет, на котором ездил Емеля  </a:t>
            </a:r>
            <a:r>
              <a:rPr lang="ru-RU" sz="2400" b="1" strike="sngStrik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Маленький ребёнок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Добыча охотника.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Середина ночи.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Горчица оставляет во рту ….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Морской, речной бывает он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92750" y="1368425"/>
            <a:ext cx="1851025" cy="519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речь</a:t>
            </a:r>
            <a:endParaRPr lang="ru-RU" sz="9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73688" y="2924175"/>
            <a:ext cx="1851025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борщ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03963" y="3308350"/>
            <a:ext cx="1851025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грач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48263" y="3644900"/>
            <a:ext cx="18510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печь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21075" y="4005263"/>
            <a:ext cx="1852613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малыш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3575" y="4365625"/>
            <a:ext cx="1852613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дичь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87675" y="4724400"/>
            <a:ext cx="185261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полночь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48175" y="5157788"/>
            <a:ext cx="1851025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горечь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18050" y="5516563"/>
            <a:ext cx="185261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пляж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00525" y="2133600"/>
            <a:ext cx="1851025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товарищ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95650" y="2492375"/>
            <a:ext cx="185261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ложь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645150" y="1773238"/>
            <a:ext cx="1851025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itchFamily="34" charset="-122"/>
                <a:ea typeface="Microsoft YaHei UI" pitchFamily="34" charset="-122"/>
                <a:cs typeface="+mn-cs"/>
              </a:rPr>
              <a:t>нож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itchFamily="34" charset="-122"/>
              <a:ea typeface="Microsoft YaHei UI" pitchFamily="34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5400" y="-243408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3491" name="WordArt 4"/>
          <p:cNvSpPr>
            <a:spLocks noChangeArrowheads="1" noChangeShapeType="1" noTextEdit="1"/>
          </p:cNvSpPr>
          <p:nvPr/>
        </p:nvSpPr>
        <p:spPr bwMode="auto">
          <a:xfrm>
            <a:off x="1336675" y="587375"/>
            <a:ext cx="6553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Работа в группах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3492" name="Прямоугольник 4"/>
          <p:cNvSpPr>
            <a:spLocks noChangeArrowheads="1"/>
          </p:cNvSpPr>
          <p:nvPr/>
        </p:nvSpPr>
        <p:spPr bwMode="auto">
          <a:xfrm>
            <a:off x="1336675" y="1654175"/>
            <a:ext cx="6696075" cy="510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000" b="1">
                <a:latin typeface="Monotype Corsiva" pitchFamily="66" charset="0"/>
              </a:rPr>
              <a:t>Правила:</a:t>
            </a:r>
          </a:p>
          <a:p>
            <a:r>
              <a:rPr lang="ru-RU" sz="3200" b="1">
                <a:latin typeface="Calibri" pitchFamily="34" charset="0"/>
              </a:rPr>
              <a:t>- будьте доброжелательны по отношению друг к другу;</a:t>
            </a:r>
            <a:endParaRPr lang="ru-RU" sz="3200">
              <a:latin typeface="Calibri" pitchFamily="34" charset="0"/>
            </a:endParaRPr>
          </a:p>
          <a:p>
            <a:r>
              <a:rPr lang="ru-RU" sz="3200" b="1">
                <a:latin typeface="Calibri" pitchFamily="34" charset="0"/>
              </a:rPr>
              <a:t>- до конца выслушивайте мнение каждого члена   группы;</a:t>
            </a:r>
            <a:endParaRPr lang="ru-RU" sz="3200">
              <a:latin typeface="Calibri" pitchFamily="34" charset="0"/>
            </a:endParaRPr>
          </a:p>
          <a:p>
            <a:r>
              <a:rPr lang="ru-RU" sz="3200" b="1">
                <a:latin typeface="Calibri" pitchFamily="34" charset="0"/>
              </a:rPr>
              <a:t>- помогайте друг другу в работе;</a:t>
            </a:r>
            <a:endParaRPr lang="ru-RU" sz="3200">
              <a:latin typeface="Calibri" pitchFamily="34" charset="0"/>
            </a:endParaRPr>
          </a:p>
          <a:p>
            <a:r>
              <a:rPr lang="ru-RU" sz="3200" b="1">
                <a:latin typeface="Calibri" pitchFamily="34" charset="0"/>
              </a:rPr>
              <a:t>- отстаивайте свою точку зрения.</a:t>
            </a:r>
            <a:endParaRPr lang="ru-RU" sz="3200">
              <a:latin typeface="Calibri" pitchFamily="34" charset="0"/>
            </a:endParaRPr>
          </a:p>
          <a:p>
            <a:pPr algn="ctr"/>
            <a:endParaRPr lang="ru-RU" sz="5400" b="1">
              <a:latin typeface="Monotype Corsiva" pitchFamily="66" charset="0"/>
            </a:endParaRPr>
          </a:p>
        </p:txBody>
      </p:sp>
      <p:pic>
        <p:nvPicPr>
          <p:cNvPr id="63493" name="Picture 2" descr="C:\Users\Public\Pictures\NVIDIA Corporation\11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61188" y="1484313"/>
            <a:ext cx="1855787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715" y="14784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336675" y="511175"/>
            <a:ext cx="6553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Минутка чистописания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74675" y="3644900"/>
            <a:ext cx="8569325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［Ж］［Ш］［</a:t>
            </a:r>
            <a:r>
              <a:rPr lang="ru-RU" sz="4800" b="1">
                <a:solidFill>
                  <a:srgbClr val="00B05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Ч</a:t>
            </a:r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］［</a:t>
            </a:r>
            <a:r>
              <a:rPr lang="ru-RU" sz="4800" b="1">
                <a:solidFill>
                  <a:srgbClr val="00B05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Щ</a:t>
            </a:r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］</a:t>
            </a:r>
          </a:p>
          <a:p>
            <a:pPr algn="ctr"/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74675" y="2349500"/>
            <a:ext cx="8569325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  <a:latin typeface="Microsoft YaHei UI" pitchFamily="34" charset="-122"/>
                <a:ea typeface="Microsoft YaHei UI" pitchFamily="34" charset="-122"/>
                <a:cs typeface="Narkisim" pitchFamily="34" charset="-79"/>
              </a:rPr>
              <a:t>    Ж      Ш       Ч       Щ </a:t>
            </a:r>
          </a:p>
          <a:p>
            <a:pPr algn="ctr"/>
            <a:endParaRPr lang="ru-RU" sz="6000" b="1">
              <a:solidFill>
                <a:srgbClr val="0070C0"/>
              </a:solidFill>
              <a:latin typeface="Microsoft YaHei UI" pitchFamily="34" charset="-122"/>
              <a:ea typeface="Microsoft YaHei UI" pitchFamily="34" charset="-122"/>
              <a:cs typeface="Narkisim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25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625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20" y="-256108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8434" name="Прямоугольник 2"/>
          <p:cNvSpPr>
            <a:spLocks noChangeArrowheads="1"/>
          </p:cNvSpPr>
          <p:nvPr/>
        </p:nvSpPr>
        <p:spPr bwMode="auto">
          <a:xfrm>
            <a:off x="684213" y="1125538"/>
            <a:ext cx="7920037" cy="375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CC0000"/>
                </a:solidFill>
                <a:cs typeface="Microsoft Sans Serif" pitchFamily="34" charset="0"/>
              </a:rPr>
              <a:t>Ученье – луч света, а неученье – тьма.</a:t>
            </a:r>
          </a:p>
          <a:p>
            <a:pPr algn="ctr"/>
            <a:endParaRPr lang="ru-RU" sz="4800" b="1">
              <a:solidFill>
                <a:srgbClr val="CC0000"/>
              </a:solidFill>
              <a:cs typeface="Microsoft Sans Serif" pitchFamily="34" charset="0"/>
            </a:endParaRPr>
          </a:p>
          <a:p>
            <a:pPr algn="ctr"/>
            <a:r>
              <a:rPr lang="ru-RU" sz="4800" b="1">
                <a:solidFill>
                  <a:srgbClr val="CC0000"/>
                </a:solidFill>
                <a:cs typeface="Microsoft Sans Serif" pitchFamily="34" charset="0"/>
              </a:rPr>
              <a:t>Хорошую речь хорошо и слушать.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771775" y="127000"/>
            <a:ext cx="16748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000" b="1">
                <a:solidFill>
                  <a:srgbClr val="FF0000"/>
                </a:solidFill>
                <a:latin typeface="Calibri" pitchFamily="34" charset="0"/>
              </a:rPr>
              <a:t> </a:t>
            </a:r>
            <a:endParaRPr lang="ru-RU" sz="19900" b="1">
              <a:latin typeface="Calibri" pitchFamily="34" charset="0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3746500" y="115888"/>
            <a:ext cx="16748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000" b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8000" b="1">
                <a:latin typeface="Calibri" pitchFamily="34" charset="0"/>
              </a:rPr>
              <a:t> </a:t>
            </a:r>
            <a:endParaRPr lang="ru-RU" sz="199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7" descr="5-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9460" name="Picture 4" descr="5-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4288" y="4763"/>
            <a:ext cx="9144001" cy="684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Oval 9"/>
          <p:cNvSpPr>
            <a:spLocks noChangeArrowheads="1"/>
          </p:cNvSpPr>
          <p:nvPr/>
        </p:nvSpPr>
        <p:spPr bwMode="auto">
          <a:xfrm>
            <a:off x="179388" y="3141663"/>
            <a:ext cx="3168650" cy="1582737"/>
          </a:xfrm>
          <a:prstGeom prst="ellipse">
            <a:avLst/>
          </a:prstGeom>
          <a:ln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508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23850" y="3644900"/>
            <a:ext cx="309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Microsoft YaHei UI" pitchFamily="34" charset="-122"/>
                <a:ea typeface="Microsoft YaHei UI" pitchFamily="34" charset="-122"/>
              </a:rPr>
              <a:t>Разделительный </a:t>
            </a:r>
            <a:r>
              <a:rPr lang="ru-RU"/>
              <a:t> </a:t>
            </a:r>
          </a:p>
        </p:txBody>
      </p:sp>
      <p:sp>
        <p:nvSpPr>
          <p:cNvPr id="5128" name="Oval 12"/>
          <p:cNvSpPr>
            <a:spLocks noChangeArrowheads="1"/>
          </p:cNvSpPr>
          <p:nvPr/>
        </p:nvSpPr>
        <p:spPr bwMode="auto">
          <a:xfrm>
            <a:off x="5795963" y="3141663"/>
            <a:ext cx="3168650" cy="1582737"/>
          </a:xfrm>
          <a:prstGeom prst="ellipse">
            <a:avLst/>
          </a:prstGeom>
          <a:ln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6156325" y="3357563"/>
            <a:ext cx="23034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 </a:t>
            </a:r>
            <a:r>
              <a:rPr lang="ru-RU" sz="2400" b="1" i="1">
                <a:latin typeface="Microsoft YaHei UI" pitchFamily="34" charset="-122"/>
                <a:ea typeface="Microsoft YaHei UI" pitchFamily="34" charset="-122"/>
              </a:rPr>
              <a:t>Обозначает  мягкость согласного</a:t>
            </a:r>
          </a:p>
        </p:txBody>
      </p:sp>
      <p:sp>
        <p:nvSpPr>
          <p:cNvPr id="19465" name="Line 19"/>
          <p:cNvSpPr>
            <a:spLocks noChangeShapeType="1"/>
          </p:cNvSpPr>
          <p:nvPr/>
        </p:nvSpPr>
        <p:spPr bwMode="auto">
          <a:xfrm flipH="1">
            <a:off x="1835150" y="2349500"/>
            <a:ext cx="1368425" cy="792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Line 20"/>
          <p:cNvSpPr>
            <a:spLocks noChangeShapeType="1"/>
          </p:cNvSpPr>
          <p:nvPr/>
        </p:nvSpPr>
        <p:spPr bwMode="auto">
          <a:xfrm>
            <a:off x="5580063" y="2349500"/>
            <a:ext cx="1511300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93" name="Oval 21"/>
          <p:cNvSpPr>
            <a:spLocks noChangeArrowheads="1"/>
          </p:cNvSpPr>
          <p:nvPr/>
        </p:nvSpPr>
        <p:spPr bwMode="auto">
          <a:xfrm>
            <a:off x="539750" y="4868863"/>
            <a:ext cx="792163" cy="72072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94" name="Oval 22"/>
          <p:cNvSpPr>
            <a:spLocks noChangeArrowheads="1"/>
          </p:cNvSpPr>
          <p:nvPr/>
        </p:nvSpPr>
        <p:spPr bwMode="auto">
          <a:xfrm>
            <a:off x="2051050" y="4868863"/>
            <a:ext cx="792163" cy="720725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1331913" y="4797425"/>
            <a:ext cx="5762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/>
              <a:t>Ь</a:t>
            </a:r>
          </a:p>
        </p:txBody>
      </p:sp>
      <p:sp>
        <p:nvSpPr>
          <p:cNvPr id="3096" name="Oval 24"/>
          <p:cNvSpPr>
            <a:spLocks noChangeArrowheads="1"/>
          </p:cNvSpPr>
          <p:nvPr/>
        </p:nvSpPr>
        <p:spPr bwMode="auto">
          <a:xfrm>
            <a:off x="7740650" y="4868863"/>
            <a:ext cx="792163" cy="72072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97" name="Oval 25"/>
          <p:cNvSpPr>
            <a:spLocks noChangeArrowheads="1"/>
          </p:cNvSpPr>
          <p:nvPr/>
        </p:nvSpPr>
        <p:spPr bwMode="auto">
          <a:xfrm>
            <a:off x="6300788" y="4868863"/>
            <a:ext cx="792162" cy="72072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7092950" y="4797425"/>
            <a:ext cx="6477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/>
              <a:t>Ь</a:t>
            </a:r>
          </a:p>
        </p:txBody>
      </p:sp>
      <p:sp>
        <p:nvSpPr>
          <p:cNvPr id="3099" name="Oval 27"/>
          <p:cNvSpPr>
            <a:spLocks noChangeArrowheads="1"/>
          </p:cNvSpPr>
          <p:nvPr/>
        </p:nvSpPr>
        <p:spPr bwMode="auto">
          <a:xfrm>
            <a:off x="6372225" y="5734050"/>
            <a:ext cx="792163" cy="72072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7164388" y="5661025"/>
            <a:ext cx="6477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/>
              <a:t>Ь</a:t>
            </a:r>
          </a:p>
        </p:txBody>
      </p:sp>
      <p:sp>
        <p:nvSpPr>
          <p:cNvPr id="5140" name="AutoShape 29"/>
          <p:cNvSpPr>
            <a:spLocks noChangeArrowheads="1"/>
          </p:cNvSpPr>
          <p:nvPr/>
        </p:nvSpPr>
        <p:spPr bwMode="auto">
          <a:xfrm>
            <a:off x="3201988" y="1196975"/>
            <a:ext cx="2376487" cy="1916113"/>
          </a:xfrm>
          <a:prstGeom prst="smileyFace">
            <a:avLst>
              <a:gd name="adj" fmla="val 4653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141" name="Text Box 7"/>
          <p:cNvSpPr txBox="1">
            <a:spLocks noChangeArrowheads="1"/>
          </p:cNvSpPr>
          <p:nvPr/>
        </p:nvSpPr>
        <p:spPr bwMode="auto">
          <a:xfrm>
            <a:off x="4032250" y="1579950"/>
            <a:ext cx="10795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 b="1" i="1" dirty="0">
                <a:ln w="31550" cmpd="sng">
                  <a:solidFill>
                    <a:sysClr val="windowText" lastClr="000000"/>
                  </a:soli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cs typeface="+mn-cs"/>
              </a:rPr>
              <a:t>Ь</a:t>
            </a:r>
            <a:endParaRPr lang="ru-RU" sz="7200" b="1" i="1" spc="50" dirty="0">
              <a:ln w="31550" cmpd="sng">
                <a:solidFill>
                  <a:sysClr val="windowText" lastClr="000000"/>
                </a:solidFill>
                <a:prstDash val="solid"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+mn-cs"/>
            </a:endParaRPr>
          </a:p>
        </p:txBody>
      </p:sp>
      <p:sp>
        <p:nvSpPr>
          <p:cNvPr id="19487" name="Text Box 30"/>
          <p:cNvSpPr txBox="1">
            <a:spLocks noChangeArrowheads="1"/>
          </p:cNvSpPr>
          <p:nvPr/>
        </p:nvSpPr>
        <p:spPr bwMode="auto">
          <a:xfrm>
            <a:off x="1116013" y="441325"/>
            <a:ext cx="8207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solidFill>
                  <a:srgbClr val="000099"/>
                </a:solidFill>
                <a:latin typeface="Microsoft YaHei UI" pitchFamily="34" charset="-122"/>
                <a:ea typeface="Microsoft YaHei UI" pitchFamily="34" charset="-122"/>
              </a:rPr>
              <a:t>Роль мягкого знака в словах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16497" y="9634"/>
            <a:ext cx="9225003" cy="707485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/>
      <p:bldP spid="3085" grpId="0"/>
      <p:bldP spid="3095" grpId="0"/>
      <p:bldP spid="3098" grpId="0"/>
      <p:bldP spid="31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5-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20484" name="Picture 5" descr="5-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113"/>
            <a:ext cx="9144000" cy="684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Oval 6"/>
          <p:cNvSpPr>
            <a:spLocks noChangeArrowheads="1"/>
          </p:cNvSpPr>
          <p:nvPr/>
        </p:nvSpPr>
        <p:spPr bwMode="auto">
          <a:xfrm>
            <a:off x="3348038" y="1125538"/>
            <a:ext cx="2374900" cy="2014537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4140200" y="1773238"/>
            <a:ext cx="8651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 i="1"/>
              <a:t>Ь</a:t>
            </a:r>
          </a:p>
        </p:txBody>
      </p:sp>
      <p:sp>
        <p:nvSpPr>
          <p:cNvPr id="20487" name="Oval 9"/>
          <p:cNvSpPr>
            <a:spLocks noChangeArrowheads="1"/>
          </p:cNvSpPr>
          <p:nvPr/>
        </p:nvSpPr>
        <p:spPr bwMode="auto">
          <a:xfrm>
            <a:off x="250825" y="3284538"/>
            <a:ext cx="3168650" cy="1582737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488" name="Text Box 10"/>
          <p:cNvSpPr txBox="1">
            <a:spLocks noChangeArrowheads="1"/>
          </p:cNvSpPr>
          <p:nvPr/>
        </p:nvSpPr>
        <p:spPr bwMode="auto">
          <a:xfrm>
            <a:off x="323850" y="378936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/>
              <a:t>Разделительный  </a:t>
            </a:r>
          </a:p>
        </p:txBody>
      </p:sp>
      <p:sp>
        <p:nvSpPr>
          <p:cNvPr id="20489" name="Oval 12"/>
          <p:cNvSpPr>
            <a:spLocks noChangeArrowheads="1"/>
          </p:cNvSpPr>
          <p:nvPr/>
        </p:nvSpPr>
        <p:spPr bwMode="auto">
          <a:xfrm>
            <a:off x="5724525" y="3429000"/>
            <a:ext cx="3168650" cy="1582738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490" name="Text Box 13"/>
          <p:cNvSpPr txBox="1">
            <a:spLocks noChangeArrowheads="1"/>
          </p:cNvSpPr>
          <p:nvPr/>
        </p:nvSpPr>
        <p:spPr bwMode="auto">
          <a:xfrm>
            <a:off x="6156325" y="3573463"/>
            <a:ext cx="23034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 </a:t>
            </a:r>
            <a:r>
              <a:rPr lang="ru-RU" sz="2400" b="1" i="1"/>
              <a:t>Обозначение мягкости согласного</a:t>
            </a:r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2987675" y="4581525"/>
            <a:ext cx="3168650" cy="1582738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140200" y="4868863"/>
            <a:ext cx="936625" cy="1098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66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?</a:t>
            </a:r>
          </a:p>
        </p:txBody>
      </p:sp>
      <p:sp>
        <p:nvSpPr>
          <p:cNvPr id="20493" name="Oval 18"/>
          <p:cNvSpPr>
            <a:spLocks noChangeArrowheads="1"/>
          </p:cNvSpPr>
          <p:nvPr/>
        </p:nvSpPr>
        <p:spPr bwMode="auto">
          <a:xfrm>
            <a:off x="3851275" y="1773238"/>
            <a:ext cx="215900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494" name="Oval 19"/>
          <p:cNvSpPr>
            <a:spLocks noChangeArrowheads="1"/>
          </p:cNvSpPr>
          <p:nvPr/>
        </p:nvSpPr>
        <p:spPr bwMode="auto">
          <a:xfrm>
            <a:off x="4859338" y="1773238"/>
            <a:ext cx="215900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495" name="Arc 20"/>
          <p:cNvSpPr>
            <a:spLocks/>
          </p:cNvSpPr>
          <p:nvPr/>
        </p:nvSpPr>
        <p:spPr bwMode="auto">
          <a:xfrm rot="9584749">
            <a:off x="3995738" y="2349500"/>
            <a:ext cx="974725" cy="504825"/>
          </a:xfrm>
          <a:custGeom>
            <a:avLst/>
            <a:gdLst>
              <a:gd name="T0" fmla="*/ 0 w 26087"/>
              <a:gd name="T1" fmla="*/ 2147483647 h 21600"/>
              <a:gd name="T2" fmla="*/ 2147483647 w 26087"/>
              <a:gd name="T3" fmla="*/ 2147483647 h 21600"/>
              <a:gd name="T4" fmla="*/ 2147483647 w 26087"/>
              <a:gd name="T5" fmla="*/ 2147483647 h 21600"/>
              <a:gd name="T6" fmla="*/ 0 60000 65536"/>
              <a:gd name="T7" fmla="*/ 0 60000 65536"/>
              <a:gd name="T8" fmla="*/ 0 60000 65536"/>
              <a:gd name="T9" fmla="*/ 0 w 26087"/>
              <a:gd name="T10" fmla="*/ 0 h 21600"/>
              <a:gd name="T11" fmla="*/ 26087 w 2608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087" h="21600" fill="none" extrusionOk="0">
                <a:moveTo>
                  <a:pt x="0" y="564"/>
                </a:moveTo>
                <a:cubicBezTo>
                  <a:pt x="1607" y="189"/>
                  <a:pt x="3253" y="-1"/>
                  <a:pt x="4904" y="0"/>
                </a:cubicBezTo>
                <a:cubicBezTo>
                  <a:pt x="15204" y="0"/>
                  <a:pt x="24071" y="7272"/>
                  <a:pt x="26086" y="17374"/>
                </a:cubicBezTo>
              </a:path>
              <a:path w="26087" h="21600" stroke="0" extrusionOk="0">
                <a:moveTo>
                  <a:pt x="0" y="564"/>
                </a:moveTo>
                <a:cubicBezTo>
                  <a:pt x="1607" y="189"/>
                  <a:pt x="3253" y="-1"/>
                  <a:pt x="4904" y="0"/>
                </a:cubicBezTo>
                <a:cubicBezTo>
                  <a:pt x="15204" y="0"/>
                  <a:pt x="24071" y="7272"/>
                  <a:pt x="26086" y="17374"/>
                </a:cubicBezTo>
                <a:lnTo>
                  <a:pt x="4904" y="21600"/>
                </a:lnTo>
                <a:lnTo>
                  <a:pt x="0" y="564"/>
                </a:lnTo>
                <a:close/>
              </a:path>
            </a:pathLst>
          </a:cu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496" name="Text Box 21"/>
          <p:cNvSpPr txBox="1">
            <a:spLocks noChangeArrowheads="1"/>
          </p:cNvSpPr>
          <p:nvPr/>
        </p:nvSpPr>
        <p:spPr bwMode="auto">
          <a:xfrm>
            <a:off x="1438275" y="333375"/>
            <a:ext cx="7705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solidFill>
                  <a:srgbClr val="000099"/>
                </a:solidFill>
              </a:rPr>
              <a:t>Роль мягкого знака в словах</a:t>
            </a:r>
          </a:p>
        </p:txBody>
      </p:sp>
      <p:sp>
        <p:nvSpPr>
          <p:cNvPr id="20497" name="Line 22"/>
          <p:cNvSpPr>
            <a:spLocks noChangeShapeType="1"/>
          </p:cNvSpPr>
          <p:nvPr/>
        </p:nvSpPr>
        <p:spPr bwMode="auto">
          <a:xfrm flipH="1">
            <a:off x="2411413" y="2420938"/>
            <a:ext cx="1008062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8" name="Line 23"/>
          <p:cNvSpPr>
            <a:spLocks noChangeShapeType="1"/>
          </p:cNvSpPr>
          <p:nvPr/>
        </p:nvSpPr>
        <p:spPr bwMode="auto">
          <a:xfrm>
            <a:off x="5651500" y="2492375"/>
            <a:ext cx="1152525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9" name="Line 24"/>
          <p:cNvSpPr>
            <a:spLocks noChangeShapeType="1"/>
          </p:cNvSpPr>
          <p:nvPr/>
        </p:nvSpPr>
        <p:spPr bwMode="auto">
          <a:xfrm>
            <a:off x="4500563" y="3141663"/>
            <a:ext cx="0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24544" y="-460266"/>
            <a:ext cx="9433144" cy="707485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 animBg="1"/>
      <p:bldP spid="102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037" y="215450"/>
            <a:ext cx="8724439" cy="640158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539750" y="3429000"/>
            <a:ext cx="3348038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6600" b="1">
              <a:latin typeface="Calibri" pitchFamily="34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5076825" y="2420938"/>
            <a:ext cx="3348038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6600" b="1">
              <a:latin typeface="Calibri" pitchFamily="34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7712075" y="6161088"/>
            <a:ext cx="36036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509" name="Rectangle 43"/>
          <p:cNvSpPr>
            <a:spLocks noGrp="1"/>
          </p:cNvSpPr>
          <p:nvPr>
            <p:ph type="ctrTitle"/>
          </p:nvPr>
        </p:nvSpPr>
        <p:spPr>
          <a:xfrm>
            <a:off x="827088" y="836613"/>
            <a:ext cx="7772400" cy="1470025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C0000"/>
                </a:solidFill>
                <a:latin typeface="Arial" charset="0"/>
              </a:rPr>
              <a:t>Девиз урока:</a:t>
            </a:r>
            <a:r>
              <a:rPr lang="ru-RU" smtClean="0">
                <a:latin typeface="Arial" charset="0"/>
              </a:rPr>
              <a:t> </a:t>
            </a:r>
          </a:p>
        </p:txBody>
      </p:sp>
      <p:sp>
        <p:nvSpPr>
          <p:cNvPr id="21510" name="Rectangle 44"/>
          <p:cNvSpPr>
            <a:spLocks noGrp="1"/>
          </p:cNvSpPr>
          <p:nvPr>
            <p:ph type="subTitle" idx="1"/>
          </p:nvPr>
        </p:nvSpPr>
        <p:spPr>
          <a:xfrm>
            <a:off x="1331913" y="2349500"/>
            <a:ext cx="6400800" cy="175260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000099"/>
                </a:solidFill>
                <a:latin typeface="Arial" charset="0"/>
              </a:rPr>
              <a:t>Просит знаний настоящих </a:t>
            </a:r>
          </a:p>
          <a:p>
            <a:pPr eaLnBrk="1" hangingPunct="1"/>
            <a:r>
              <a:rPr lang="ru-RU" sz="4800" b="1" smtClean="0">
                <a:solidFill>
                  <a:srgbClr val="000099"/>
                </a:solidFill>
                <a:latin typeface="Arial" charset="0"/>
              </a:rPr>
              <a:t>мягкий знак после шипящих.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1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Прямоугольник 2"/>
          <p:cNvSpPr/>
          <p:nvPr/>
        </p:nvSpPr>
        <p:spPr>
          <a:xfrm>
            <a:off x="642910" y="2071678"/>
            <a:ext cx="785818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50000"/>
                  </a:scheme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Правописание мягкого знака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50000"/>
                  </a:scheme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после шипящих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50000"/>
                  </a:scheme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на конце имен существительных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50000"/>
                  </a:scheme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</p:txBody>
      </p:sp>
      <p:pic>
        <p:nvPicPr>
          <p:cNvPr id="22531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802178">
            <a:off x="8318500" y="5357813"/>
            <a:ext cx="728663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6" descr="BOOK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16863" y="6253163"/>
            <a:ext cx="1227137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5" descr="QUILLPE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5541963"/>
            <a:ext cx="869950" cy="13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Рисунок 10" descr="3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29063" y="4572000"/>
            <a:ext cx="17335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WordArt 4"/>
          <p:cNvSpPr>
            <a:spLocks noChangeArrowheads="1" noChangeShapeType="1" noTextEdit="1"/>
          </p:cNvSpPr>
          <p:nvPr/>
        </p:nvSpPr>
        <p:spPr bwMode="auto">
          <a:xfrm>
            <a:off x="1835150" y="981075"/>
            <a:ext cx="5472113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Тема урока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5602" name="WordArt 4"/>
          <p:cNvSpPr>
            <a:spLocks noChangeArrowheads="1" noChangeShapeType="1" noTextEdit="1"/>
          </p:cNvSpPr>
          <p:nvPr/>
        </p:nvSpPr>
        <p:spPr bwMode="auto">
          <a:xfrm>
            <a:off x="1835150" y="1004888"/>
            <a:ext cx="5472113" cy="1128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Цель: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2179791"/>
            <a:ext cx="7858180" cy="30162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rgbClr val="000066"/>
                </a:solidFill>
                <a:latin typeface="Microsoft YaHei UI" pitchFamily="34" charset="-122"/>
                <a:ea typeface="Microsoft YaHei UI" pitchFamily="34" charset="-122"/>
                <a:cs typeface="+mn-cs"/>
              </a:rPr>
              <a:t>Научиться правильно употреблять мягкий знак </a:t>
            </a:r>
          </a:p>
          <a:p>
            <a:pPr marL="342900" indent="-342900"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rgbClr val="000066"/>
                </a:solidFill>
                <a:latin typeface="Microsoft YaHei UI" pitchFamily="34" charset="-122"/>
                <a:ea typeface="Microsoft YaHei UI" pitchFamily="34" charset="-122"/>
                <a:cs typeface="+mn-cs"/>
              </a:rPr>
              <a:t>на конце существительных после шипящих.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6">
                    <a:lumMod val="50000"/>
                  </a:scheme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332</Words>
  <Application>Microsoft Office PowerPoint</Application>
  <PresentationFormat>Экран (4:3)</PresentationFormat>
  <Paragraphs>152</Paragraphs>
  <Slides>24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Calibri</vt:lpstr>
      <vt:lpstr>Monotype Corsiva</vt:lpstr>
      <vt:lpstr>Microsoft YaHei UI</vt:lpstr>
      <vt:lpstr>Narkisim</vt:lpstr>
      <vt:lpstr>Microsoft Sans Serif</vt:lpstr>
      <vt:lpstr>MS Reference Sans Serif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Девиз урока: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User</cp:lastModifiedBy>
  <cp:revision>46</cp:revision>
  <dcterms:created xsi:type="dcterms:W3CDTF">2014-11-23T13:44:44Z</dcterms:created>
  <dcterms:modified xsi:type="dcterms:W3CDTF">2020-01-29T20:29:16Z</dcterms:modified>
</cp:coreProperties>
</file>