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9" r:id="rId4"/>
    <p:sldId id="268" r:id="rId5"/>
    <p:sldId id="269" r:id="rId6"/>
    <p:sldId id="262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BA58-1A54-4D2B-998C-5D51D79CB8E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D4D8E-D413-45BC-BAAC-7EC44EDC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394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BA58-1A54-4D2B-998C-5D51D79CB8E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D4D8E-D413-45BC-BAAC-7EC44EDC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504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BA58-1A54-4D2B-998C-5D51D79CB8E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D4D8E-D413-45BC-BAAC-7EC44EDC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30719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79BD-CFE0-49AC-ABEC-CE7AFCACF0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E92BA-25BB-474A-93C7-F65C576ECE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385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79BD-CFE0-49AC-ABEC-CE7AFCACF0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E92BA-25BB-474A-93C7-F65C576ECE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570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79BD-CFE0-49AC-ABEC-CE7AFCACF0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E92BA-25BB-474A-93C7-F65C576ECE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6587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79BD-CFE0-49AC-ABEC-CE7AFCACF0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E92BA-25BB-474A-93C7-F65C576ECE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0613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79BD-CFE0-49AC-ABEC-CE7AFCACF0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E92BA-25BB-474A-93C7-F65C576ECE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085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79BD-CFE0-49AC-ABEC-CE7AFCACF0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E92BA-25BB-474A-93C7-F65C576ECE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102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79BD-CFE0-49AC-ABEC-CE7AFCACF0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E92BA-25BB-474A-93C7-F65C576ECE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640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79BD-CFE0-49AC-ABEC-CE7AFCACF0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E92BA-25BB-474A-93C7-F65C576ECE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793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BA58-1A54-4D2B-998C-5D51D79CB8E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D4D8E-D413-45BC-BAAC-7EC44EDC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50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79BD-CFE0-49AC-ABEC-CE7AFCACF0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E92BA-25BB-474A-93C7-F65C576ECE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8967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79BD-CFE0-49AC-ABEC-CE7AFCACF0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E92BA-25BB-474A-93C7-F65C576ECE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9684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479BD-CFE0-49AC-ABEC-CE7AFCACF0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E92BA-25BB-474A-93C7-F65C576ECE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86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BA58-1A54-4D2B-998C-5D51D79CB8E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D4D8E-D413-45BC-BAAC-7EC44EDC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219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BA58-1A54-4D2B-998C-5D51D79CB8E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D4D8E-D413-45BC-BAAC-7EC44EDC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50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BA58-1A54-4D2B-998C-5D51D79CB8E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D4D8E-D413-45BC-BAAC-7EC44EDC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290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BA58-1A54-4D2B-998C-5D51D79CB8E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D4D8E-D413-45BC-BAAC-7EC44EDC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66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BA58-1A54-4D2B-998C-5D51D79CB8E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D4D8E-D413-45BC-BAAC-7EC44EDC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008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BA58-1A54-4D2B-998C-5D51D79CB8E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D4D8E-D413-45BC-BAAC-7EC44EDC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983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3BA58-1A54-4D2B-998C-5D51D79CB8E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D4D8E-D413-45BC-BAAC-7EC44EDC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69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3BA58-1A54-4D2B-998C-5D51D79CB8E8}" type="datetimeFigureOut">
              <a:rPr lang="ru-RU" smtClean="0"/>
              <a:t>12.04.2021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D4D8E-D413-45BC-BAAC-7EC44EDCCD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3960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479BD-CFE0-49AC-ABEC-CE7AFCACF08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12.04.2021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E92BA-25BB-474A-93C7-F65C576ECE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593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slide" Target="slide1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конд 1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17" b="22524"/>
          <a:stretch/>
        </p:blipFill>
        <p:spPr bwMode="auto">
          <a:xfrm>
            <a:off x="201056" y="318655"/>
            <a:ext cx="8691424" cy="486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7544" y="69269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ф</a:t>
            </a:r>
            <a:r>
              <a:rPr lang="ru-RU" sz="2400" dirty="0" smtClean="0"/>
              <a:t>изическая величина, характеризующая способность диэлектриков накапливать электрический заряд.</a:t>
            </a:r>
            <a:endParaRPr lang="ru-RU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5612579" y="1988840"/>
                <a:ext cx="1368152" cy="971741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>
                          <a:latin typeface="Cambria Math"/>
                        </a:rPr>
                        <m:t>С= </m:t>
                      </m:r>
                      <m:f>
                        <m:fPr>
                          <m:ctrlPr>
                            <a:rPr lang="ru-RU" sz="2800" b="1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latin typeface="Cambria Math"/>
                            </a:rPr>
                            <m:t>𝑼</m:t>
                          </m:r>
                        </m:num>
                        <m:den>
                          <m:r>
                            <a:rPr lang="ru-RU" sz="2800" b="1" i="1">
                              <a:latin typeface="Cambria Math"/>
                            </a:rPr>
                            <m:t>𝒒</m:t>
                          </m:r>
                        </m:den>
                      </m:f>
                    </m:oMath>
                  </m:oMathPara>
                </a14:m>
                <a:endParaRPr lang="ru-RU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2579" y="1988840"/>
                <a:ext cx="1368152" cy="97174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781797" y="1731311"/>
            <a:ext cx="15841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/>
              <a:t>- - - </a:t>
            </a:r>
            <a:endParaRPr lang="ru-RU" sz="60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556792"/>
            <a:ext cx="1963737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64297" y="3738914"/>
            <a:ext cx="1296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+  +  +</a:t>
            </a:r>
            <a:endParaRPr lang="ru-RU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2529532" y="3721046"/>
            <a:ext cx="1296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+  +  +</a:t>
            </a:r>
            <a:endParaRPr lang="ru-RU" sz="3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5590340" y="3204271"/>
                <a:ext cx="1605311" cy="91050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2800" b="1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1" i="1">
                              <a:latin typeface="Cambria Math"/>
                            </a:rPr>
                            <m:t>Ф= </m:t>
                          </m:r>
                          <m:f>
                            <m:fPr>
                              <m:ctrlPr>
                                <a:rPr lang="ru-RU" sz="2800" b="1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1" i="1">
                                  <a:latin typeface="Cambria Math"/>
                                </a:rPr>
                                <m:t>В</m:t>
                              </m:r>
                            </m:num>
                            <m:den>
                              <m:r>
                                <a:rPr lang="en-US" sz="2800" b="1" i="1">
                                  <a:latin typeface="Cambria Math"/>
                                </a:rPr>
                                <m:t>м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ru-RU" sz="2800" dirty="0"/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0340" y="3204271"/>
                <a:ext cx="1605311" cy="91050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611560" y="692695"/>
            <a:ext cx="79208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ф</a:t>
            </a:r>
            <a:r>
              <a:rPr lang="ru-RU" sz="2400" dirty="0" smtClean="0"/>
              <a:t>изическая величина, характеризующая способность проводников накапливать электрический заряд.</a:t>
            </a:r>
            <a:endParaRPr lang="ru-RU" sz="2400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636975" y="1923204"/>
            <a:ext cx="3785113" cy="2562133"/>
            <a:chOff x="4608517" y="2890641"/>
            <a:chExt cx="3785113" cy="2562133"/>
          </a:xfrm>
        </p:grpSpPr>
        <p:pic>
          <p:nvPicPr>
            <p:cNvPr id="9" name="Picture 2" descr="C:\Users\User\Desktop\Рисунок2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517" y="2890641"/>
              <a:ext cx="3785113" cy="24482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/>
            <p:cNvSpPr txBox="1"/>
            <p:nvPr/>
          </p:nvSpPr>
          <p:spPr>
            <a:xfrm>
              <a:off x="4695026" y="4437111"/>
              <a:ext cx="158417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 smtClean="0"/>
                <a:t>- - - </a:t>
              </a:r>
              <a:endParaRPr lang="ru-RU" sz="60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89472" y="4437110"/>
              <a:ext cx="158417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dirty="0" smtClean="0"/>
                <a:t>- - - </a:t>
              </a:r>
              <a:endParaRPr lang="ru-RU" sz="60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998391" y="2911883"/>
              <a:ext cx="12961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+  +  +</a:t>
              </a:r>
              <a:endParaRPr lang="ru-RU" sz="32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501073" y="2911882"/>
              <a:ext cx="129614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+  +  +</a:t>
              </a:r>
              <a:endParaRPr lang="ru-RU" sz="3200" dirty="0"/>
            </a:p>
          </p:txBody>
        </p:sp>
      </p:grp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2578" y="1923053"/>
            <a:ext cx="1479701" cy="110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950" y="3177479"/>
            <a:ext cx="182245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Стрелка вправо 11">
            <a:hlinkClick r:id="rId9" action="ppaction://hlinksldjump"/>
          </p:cNvPr>
          <p:cNvSpPr/>
          <p:nvPr/>
        </p:nvSpPr>
        <p:spPr>
          <a:xfrm>
            <a:off x="7884368" y="5805264"/>
            <a:ext cx="319395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3825675" y="3064111"/>
            <a:ext cx="4215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Е</a:t>
            </a:r>
            <a:endParaRPr lang="ru-RU" sz="4000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3960000" y="3147339"/>
            <a:ext cx="245153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268000" y="1556792"/>
            <a:ext cx="2768396" cy="36626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30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8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конд 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7" y="84138"/>
            <a:ext cx="8682037" cy="668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16216" y="429309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постоянный</a:t>
            </a:r>
            <a:endParaRPr lang="ru-RU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563888" y="4293096"/>
            <a:ext cx="183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переменный</a:t>
            </a:r>
            <a:endParaRPr lang="ru-RU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043608" y="213285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обкладка</a:t>
            </a:r>
            <a:endParaRPr lang="ru-RU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1412776"/>
            <a:ext cx="183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диэлектрики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83243" y="2102621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076056" y="5431757"/>
                <a:ext cx="1785682" cy="1161793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С= </m:t>
                      </m:r>
                      <m:f>
                        <m:fPr>
                          <m:ctrlP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𝜺</m:t>
                          </m:r>
                          <m:sSub>
                            <m:sSubPr>
                              <m:ctrlPr>
                                <a:rPr lang="ru-RU" sz="28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n-US" sz="28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𝒅</m:t>
                          </m:r>
                        </m:num>
                        <m:den>
                          <m: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𝑺</m:t>
                          </m:r>
                        </m:den>
                      </m:f>
                    </m:oMath>
                  </m:oMathPara>
                </a14:m>
                <a:endParaRPr lang="ru-RU" sz="2800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5431757"/>
                <a:ext cx="1785682" cy="1161793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62541" y="141277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обкладки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69622" y="2115344"/>
            <a:ext cx="183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диэлектрик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83243" y="208190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d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91880" y="429309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постоянный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88224" y="4293096"/>
            <a:ext cx="1836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переменный</a:t>
            </a:r>
            <a:endParaRPr lang="ru-RU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076056" y="5431757"/>
                <a:ext cx="1758430" cy="1151469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2800" b="1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С= </m:t>
                      </m:r>
                      <m:f>
                        <m:fPr>
                          <m:ctrlPr>
                            <a:rPr lang="ru-RU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𝜺</m:t>
                          </m:r>
                          <m:sSub>
                            <m:sSubPr>
                              <m:ctrlPr>
                                <a:rPr lang="ru-RU" sz="28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</m:ctrlPr>
                            </m:sSubPr>
                            <m:e>
                              <m:r>
                                <a:rPr lang="en-US" sz="28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n-US" sz="2800" b="1" i="1">
                                  <a:effectLst/>
                                  <a:latin typeface="Cambria Math"/>
                                  <a:ea typeface="Calibri"/>
                                  <a:cs typeface="Times New Roman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𝑺</m:t>
                          </m:r>
                        </m:num>
                        <m:den>
                          <m:r>
                            <a:rPr lang="en-US" sz="2800" b="1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𝒅</m:t>
                          </m:r>
                        </m:den>
                      </m:f>
                    </m:oMath>
                  </m:oMathPara>
                </a14:m>
                <a:endParaRPr lang="ru-RU" sz="2800" dirty="0"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5431757"/>
                <a:ext cx="1758430" cy="1151469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Стрелка вправо 14">
            <a:hlinkClick r:id="rId5" action="ppaction://hlinksldjump"/>
          </p:cNvPr>
          <p:cNvSpPr/>
          <p:nvPr/>
        </p:nvSpPr>
        <p:spPr>
          <a:xfrm>
            <a:off x="7812360" y="6020081"/>
            <a:ext cx="319395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47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1"/>
      <p:bldP spid="6" grpId="0"/>
      <p:bldP spid="7" grpId="0" animBg="1"/>
      <p:bldP spid="9" grpId="0"/>
      <p:bldP spid="10" grpId="0"/>
      <p:bldP spid="11" grpId="0"/>
      <p:bldP spid="12" grpId="0"/>
      <p:bldP spid="13" grpId="0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endCxn id="11" idx="0"/>
          </p:cNvCxnSpPr>
          <p:nvPr/>
        </p:nvCxnSpPr>
        <p:spPr>
          <a:xfrm flipV="1">
            <a:off x="2627784" y="2348880"/>
            <a:ext cx="1584176" cy="151216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" name="Прямоугольный треугольник 10"/>
          <p:cNvSpPr/>
          <p:nvPr/>
        </p:nvSpPr>
        <p:spPr>
          <a:xfrm flipH="1">
            <a:off x="2627784" y="2348880"/>
            <a:ext cx="1584176" cy="151216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cxnSp>
        <p:nvCxnSpPr>
          <p:cNvPr id="17" name="Прямая соединительная линия 16"/>
          <p:cNvCxnSpPr>
            <a:stCxn id="11" idx="0"/>
            <a:endCxn id="11" idx="2"/>
          </p:cNvCxnSpPr>
          <p:nvPr/>
        </p:nvCxnSpPr>
        <p:spPr>
          <a:xfrm>
            <a:off x="4211960" y="2348880"/>
            <a:ext cx="0" cy="1512168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9" name="Группа 8"/>
          <p:cNvGrpSpPr/>
          <p:nvPr/>
        </p:nvGrpSpPr>
        <p:grpSpPr>
          <a:xfrm>
            <a:off x="2051720" y="1630901"/>
            <a:ext cx="3384376" cy="2491757"/>
            <a:chOff x="2051720" y="1630901"/>
            <a:chExt cx="3384376" cy="2491757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2627784" y="1772816"/>
              <a:ext cx="2304256" cy="2088232"/>
              <a:chOff x="2627784" y="1772816"/>
              <a:chExt cx="2304256" cy="2088232"/>
            </a:xfrm>
          </p:grpSpPr>
          <p:cxnSp>
            <p:nvCxnSpPr>
              <p:cNvPr id="5" name="Прямая со стрелкой 4"/>
              <p:cNvCxnSpPr/>
              <p:nvPr/>
            </p:nvCxnSpPr>
            <p:spPr>
              <a:xfrm flipV="1">
                <a:off x="2627784" y="1772816"/>
                <a:ext cx="0" cy="208823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Прямая со стрелкой 6"/>
              <p:cNvCxnSpPr/>
              <p:nvPr/>
            </p:nvCxnSpPr>
            <p:spPr>
              <a:xfrm>
                <a:off x="2627784" y="3861048"/>
                <a:ext cx="2304256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" name="TextBox 3"/>
            <p:cNvSpPr txBox="1"/>
            <p:nvPr/>
          </p:nvSpPr>
          <p:spPr>
            <a:xfrm>
              <a:off x="2051720" y="1630901"/>
              <a:ext cx="5760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prstClr val="black"/>
                  </a:solidFill>
                </a:rPr>
                <a:t>U</a:t>
              </a:r>
              <a:endParaRPr lang="ru-RU" sz="2800" dirty="0">
                <a:solidFill>
                  <a:prstClr val="black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932040" y="3599438"/>
              <a:ext cx="50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prstClr val="black"/>
                  </a:solidFill>
                </a:rPr>
                <a:t>q</a:t>
              </a:r>
              <a:endParaRPr lang="ru-RU" sz="2800" dirty="0">
                <a:solidFill>
                  <a:prstClr val="black"/>
                </a:solidFill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83568" y="332656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Энергия заряженного конденсатора.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568" y="4122658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/>
              <a:t>Когда использовать каждую формулу?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827584" y="4647667"/>
            <a:ext cx="3384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Источник тока подключен</a:t>
            </a:r>
            <a:endParaRPr lang="ru-RU" sz="2000" b="1" dirty="0">
              <a:solidFill>
                <a:srgbClr val="FF0000"/>
              </a:solidFill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1238667" y="5201622"/>
            <a:ext cx="1368152" cy="756084"/>
            <a:chOff x="1619672" y="1304764"/>
            <a:chExt cx="1368152" cy="756084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1619672" y="1556792"/>
              <a:ext cx="5040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619672" y="1844824"/>
              <a:ext cx="5040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flipV="1">
              <a:off x="1871700" y="1304764"/>
              <a:ext cx="0" cy="2520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>
              <a:off x="1871700" y="1844824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1871700" y="1304764"/>
              <a:ext cx="82809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1871700" y="2060848"/>
              <a:ext cx="82809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единительная линия 21"/>
            <p:cNvCxnSpPr/>
            <p:nvPr/>
          </p:nvCxnSpPr>
          <p:spPr>
            <a:xfrm>
              <a:off x="2692388" y="1304764"/>
              <a:ext cx="7404" cy="32403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2548372" y="1628800"/>
              <a:ext cx="28803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2411760" y="1750237"/>
              <a:ext cx="57606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2699792" y="1750237"/>
              <a:ext cx="0" cy="31061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/>
          <p:cNvSpPr txBox="1"/>
          <p:nvPr/>
        </p:nvSpPr>
        <p:spPr>
          <a:xfrm>
            <a:off x="4364360" y="4674230"/>
            <a:ext cx="3384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Источник тока отключен</a:t>
            </a:r>
            <a:endParaRPr lang="ru-RU" sz="2000" b="1" dirty="0">
              <a:solidFill>
                <a:srgbClr val="FF0000"/>
              </a:solidFill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5184068" y="5147616"/>
            <a:ext cx="504056" cy="756084"/>
            <a:chOff x="1619672" y="1304764"/>
            <a:chExt cx="504056" cy="756084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>
              <a:off x="1619672" y="1556792"/>
              <a:ext cx="5040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>
              <a:off x="1619672" y="1844824"/>
              <a:ext cx="50405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V="1">
              <a:off x="1871700" y="1304764"/>
              <a:ext cx="0" cy="2520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1871700" y="1844824"/>
              <a:ext cx="0" cy="21602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6636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/>
      <p:bldP spid="12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гимнастика для глаз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2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6775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27584" y="260648"/>
            <a:ext cx="74888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Задачки для раскачки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7524" y="1190003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arenR"/>
            </a:pPr>
            <a:r>
              <a:rPr lang="ru-RU" sz="2400" dirty="0" smtClean="0"/>
              <a:t>Определите энергию электрического поля конденсатора, 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 заряд которого равен </a:t>
            </a:r>
            <a:r>
              <a:rPr lang="en-US" sz="2400" dirty="0" smtClean="0"/>
              <a:t>2 </a:t>
            </a:r>
            <a:r>
              <a:rPr lang="ru-RU" sz="2400" dirty="0" smtClean="0"/>
              <a:t>Кл, а напряжение между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  пластинами равно 4В.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2636912"/>
            <a:ext cx="80288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</a:t>
            </a:r>
            <a:r>
              <a:rPr lang="ru-RU" sz="2400" dirty="0" smtClean="0"/>
              <a:t>) Импульсная  лампа  фотовспышки потребляет за одну</a:t>
            </a:r>
          </a:p>
          <a:p>
            <a:r>
              <a:rPr lang="ru-RU" sz="2400" dirty="0" smtClean="0"/>
              <a:t>     вспышку 50 Дж электрической энергии. До какого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напряжения заряжают питающий  вспышку  конденсатор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 емкостью 1Ф? 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4653136"/>
            <a:ext cx="7920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3) </a:t>
            </a:r>
            <a:r>
              <a:rPr lang="ru-RU" sz="2400" dirty="0" smtClean="0"/>
              <a:t>Плоский  конденсатор  ёмкостью 5 Ф  получил  энергию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электрического поля 22,5 Дж.  Определите заряд </a:t>
            </a:r>
          </a:p>
          <a:p>
            <a:r>
              <a:rPr lang="ru-RU" sz="2400" dirty="0"/>
              <a:t> </a:t>
            </a:r>
            <a:r>
              <a:rPr lang="ru-RU" sz="2400" dirty="0" smtClean="0"/>
              <a:t>   конденсатора.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9296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9269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Площадь каждой из пластин плоского конденсатора 200 см², а расстояние между ними 1 см. Какова энергия поля, если напряжённость поля 500 </a:t>
            </a:r>
            <a:r>
              <a:rPr lang="ru-RU" sz="2400" dirty="0" err="1"/>
              <a:t>кВ</a:t>
            </a:r>
            <a:r>
              <a:rPr lang="ru-RU" sz="2400" dirty="0"/>
              <a:t>/м?</a:t>
            </a:r>
          </a:p>
        </p:txBody>
      </p:sp>
    </p:spTree>
    <p:extLst>
      <p:ext uri="{BB962C8B-B14F-4D97-AF65-F5344CB8AC3E}">
        <p14:creationId xmlns:p14="http://schemas.microsoft.com/office/powerpoint/2010/main" val="325007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207</Words>
  <Application>Microsoft Office PowerPoint</Application>
  <PresentationFormat>Экран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34</cp:revision>
  <dcterms:created xsi:type="dcterms:W3CDTF">2021-04-07T15:08:44Z</dcterms:created>
  <dcterms:modified xsi:type="dcterms:W3CDTF">2021-04-12T17:13:54Z</dcterms:modified>
</cp:coreProperties>
</file>