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62" r:id="rId5"/>
    <p:sldId id="259" r:id="rId6"/>
    <p:sldId id="265" r:id="rId7"/>
    <p:sldId id="263" r:id="rId8"/>
    <p:sldId id="260" r:id="rId9"/>
    <p:sldId id="267" r:id="rId10"/>
    <p:sldId id="272" r:id="rId11"/>
    <p:sldId id="275" r:id="rId12"/>
    <p:sldId id="27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660"/>
  </p:normalViewPr>
  <p:slideViewPr>
    <p:cSldViewPr>
      <p:cViewPr varScale="1">
        <p:scale>
          <a:sx n="73" d="100"/>
          <a:sy n="73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12A0-5404-4C1D-ABEA-17ED01EBE2DF}" type="datetimeFigureOut">
              <a:rPr lang="ru-RU" smtClean="0"/>
              <a:pPr/>
              <a:t>вт 09.04.19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26B01A8-D1BD-45D5-8104-0C53B967E0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12A0-5404-4C1D-ABEA-17ED01EBE2DF}" type="datetimeFigureOut">
              <a:rPr lang="ru-RU" smtClean="0"/>
              <a:pPr/>
              <a:t>вт 09.04.19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B01A8-D1BD-45D5-8104-0C53B967E0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12A0-5404-4C1D-ABEA-17ED01EBE2DF}" type="datetimeFigureOut">
              <a:rPr lang="ru-RU" smtClean="0"/>
              <a:pPr/>
              <a:t>вт 09.04.19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B01A8-D1BD-45D5-8104-0C53B967E0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2438400" y="228600"/>
            <a:ext cx="6400800" cy="1219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438400" y="1600200"/>
            <a:ext cx="31242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715000" y="1600200"/>
            <a:ext cx="31242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2438400" y="3924300"/>
            <a:ext cx="31242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715000" y="3924300"/>
            <a:ext cx="31242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52400" y="6248400"/>
            <a:ext cx="1901825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A4173-0A66-4551-A1BB-32E20002DF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12A0-5404-4C1D-ABEA-17ED01EBE2DF}" type="datetimeFigureOut">
              <a:rPr lang="ru-RU" smtClean="0"/>
              <a:pPr/>
              <a:t>вт 09.04.19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26B01A8-D1BD-45D5-8104-0C53B967E0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12A0-5404-4C1D-ABEA-17ED01EBE2DF}" type="datetimeFigureOut">
              <a:rPr lang="ru-RU" smtClean="0"/>
              <a:pPr/>
              <a:t>вт 09.04.19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B01A8-D1BD-45D5-8104-0C53B967E0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12A0-5404-4C1D-ABEA-17ED01EBE2DF}" type="datetimeFigureOut">
              <a:rPr lang="ru-RU" smtClean="0"/>
              <a:pPr/>
              <a:t>вт 09.04.19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B01A8-D1BD-45D5-8104-0C53B967E0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12A0-5404-4C1D-ABEA-17ED01EBE2DF}" type="datetimeFigureOut">
              <a:rPr lang="ru-RU" smtClean="0"/>
              <a:pPr/>
              <a:t>вт 09.04.19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26B01A8-D1BD-45D5-8104-0C53B967E0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12A0-5404-4C1D-ABEA-17ED01EBE2DF}" type="datetimeFigureOut">
              <a:rPr lang="ru-RU" smtClean="0"/>
              <a:pPr/>
              <a:t>вт 09.04.19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B01A8-D1BD-45D5-8104-0C53B967E0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12A0-5404-4C1D-ABEA-17ED01EBE2DF}" type="datetimeFigureOut">
              <a:rPr lang="ru-RU" smtClean="0"/>
              <a:pPr/>
              <a:t>вт 09.04.19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B01A8-D1BD-45D5-8104-0C53B967E0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12A0-5404-4C1D-ABEA-17ED01EBE2DF}" type="datetimeFigureOut">
              <a:rPr lang="ru-RU" smtClean="0"/>
              <a:pPr/>
              <a:t>вт 09.04.19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B01A8-D1BD-45D5-8104-0C53B967E0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312A0-5404-4C1D-ABEA-17ED01EBE2DF}" type="datetimeFigureOut">
              <a:rPr lang="ru-RU" smtClean="0"/>
              <a:pPr/>
              <a:t>вт 09.04.19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B01A8-D1BD-45D5-8104-0C53B967E0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6E312A0-5404-4C1D-ABEA-17ED01EBE2DF}" type="datetimeFigureOut">
              <a:rPr lang="ru-RU" smtClean="0"/>
              <a:pPr/>
              <a:t>вт 09.04.19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26B01A8-D1BD-45D5-8104-0C53B967E0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1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Рисунок 3" descr="1524_jksfb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57213"/>
            <a:ext cx="7620000" cy="574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57375" y="785813"/>
            <a:ext cx="6943725" cy="3983037"/>
          </a:xfrm>
        </p:spPr>
        <p:txBody>
          <a:bodyPr rtlCol="0"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/>
              <a:t>                                 </a:t>
            </a: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                               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836712"/>
            <a:ext cx="5161748" cy="2664296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i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onotype Corsiva" pitchFamily="66" charset="0"/>
              </a:rPr>
              <a:t>Хорошего дня! </a:t>
            </a:r>
          </a:p>
          <a:p>
            <a:pPr algn="ctr"/>
            <a:r>
              <a:rPr lang="ru-RU" sz="5400" b="1" i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onotype Corsiva" pitchFamily="66" charset="0"/>
              </a:rPr>
              <a:t>Успехов </a:t>
            </a:r>
          </a:p>
          <a:p>
            <a:pPr algn="ctr"/>
            <a:r>
              <a:rPr lang="ru-RU" sz="5400" b="1" i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onotype Corsiva" pitchFamily="66" charset="0"/>
              </a:rPr>
              <a:t>в</a:t>
            </a:r>
            <a:r>
              <a:rPr lang="ru-RU" sz="5400" b="1" i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onotype Corsiva" pitchFamily="66" charset="0"/>
              </a:rPr>
              <a:t> работе!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6" name="Picture 8" descr="спортсмен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268413"/>
            <a:ext cx="1733550" cy="434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9" name="WordArt 9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1619250" y="260350"/>
            <a:ext cx="6121400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Monotype Corsiva" pitchFamily="66" charset="0"/>
                <a:cs typeface="Times New Roman"/>
              </a:rPr>
              <a:t>Физкультминутка</a:t>
            </a:r>
          </a:p>
        </p:txBody>
      </p:sp>
      <p:sp>
        <p:nvSpPr>
          <p:cNvPr id="35857" name="Rectangle 17"/>
          <p:cNvSpPr>
            <a:spLocks noChangeArrowheads="1"/>
          </p:cNvSpPr>
          <p:nvPr/>
        </p:nvSpPr>
        <p:spPr bwMode="auto">
          <a:xfrm>
            <a:off x="1908175" y="1268413"/>
            <a:ext cx="661110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А теперь, друзья, все дружно встали,</a:t>
            </a:r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2627313" y="1989138"/>
            <a:ext cx="507542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Быстро руки вверх подняли,</a:t>
            </a:r>
          </a:p>
        </p:txBody>
      </p:sp>
      <p:sp>
        <p:nvSpPr>
          <p:cNvPr id="35859" name="Rectangle 19"/>
          <p:cNvSpPr>
            <a:spLocks noChangeArrowheads="1"/>
          </p:cNvSpPr>
          <p:nvPr/>
        </p:nvSpPr>
        <p:spPr bwMode="auto">
          <a:xfrm>
            <a:off x="2627313" y="2636838"/>
            <a:ext cx="462819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В стороны, вперёд, назад.</a:t>
            </a:r>
          </a:p>
        </p:txBody>
      </p:sp>
      <p:sp>
        <p:nvSpPr>
          <p:cNvPr id="35860" name="Rectangle 20"/>
          <p:cNvSpPr>
            <a:spLocks noChangeArrowheads="1"/>
          </p:cNvSpPr>
          <p:nvPr/>
        </p:nvSpPr>
        <p:spPr bwMode="auto">
          <a:xfrm>
            <a:off x="2627313" y="3141663"/>
            <a:ext cx="478368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Повернулись вправо, влево,</a:t>
            </a:r>
          </a:p>
        </p:txBody>
      </p:sp>
      <p:sp>
        <p:nvSpPr>
          <p:cNvPr id="35861" name="Rectangle 21"/>
          <p:cNvSpPr>
            <a:spLocks noChangeArrowheads="1"/>
          </p:cNvSpPr>
          <p:nvPr/>
        </p:nvSpPr>
        <p:spPr bwMode="auto">
          <a:xfrm>
            <a:off x="2627313" y="3644900"/>
            <a:ext cx="59055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Ещё руки вверх подняли,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В стороны, вперёд, назад.</a:t>
            </a:r>
          </a:p>
        </p:txBody>
      </p: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2627313" y="4844121"/>
            <a:ext cx="478368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Повернулись вправо, влево,</a:t>
            </a:r>
          </a:p>
        </p:txBody>
      </p:sp>
      <p:sp>
        <p:nvSpPr>
          <p:cNvPr id="35863" name="Rectangle 23"/>
          <p:cNvSpPr>
            <a:spLocks noChangeArrowheads="1"/>
          </p:cNvSpPr>
          <p:nvPr/>
        </p:nvSpPr>
        <p:spPr bwMode="auto">
          <a:xfrm>
            <a:off x="2627313" y="5407928"/>
            <a:ext cx="45801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6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Тихо сели, вновь за дело!</a:t>
            </a:r>
          </a:p>
        </p:txBody>
      </p:sp>
    </p:spTree>
    <p:extLst>
      <p:ext uri="{BB962C8B-B14F-4D97-AF65-F5344CB8AC3E}">
        <p14:creationId xmlns:p14="http://schemas.microsoft.com/office/powerpoint/2010/main" val="52497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Рисунок 3" descr="1524_jksfb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57213"/>
            <a:ext cx="7620000" cy="574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27584" y="764704"/>
            <a:ext cx="6943725" cy="3983037"/>
          </a:xfrm>
        </p:spPr>
        <p:txBody>
          <a:bodyPr rtlCol="0">
            <a:normAutofit/>
          </a:bodyPr>
          <a:lstStyle/>
          <a:p>
            <a:pPr algn="ctr"/>
            <a:r>
              <a:rPr lang="ru-RU" sz="2400" dirty="0" smtClean="0"/>
              <a:t>       </a:t>
            </a:r>
            <a:endParaRPr lang="ru-RU" sz="8800" dirty="0" smtClean="0"/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Рисунок 3" descr="1524_jksfb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57213"/>
            <a:ext cx="7620000" cy="574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27584" y="764704"/>
            <a:ext cx="6943725" cy="3983037"/>
          </a:xfrm>
        </p:spPr>
        <p:txBody>
          <a:bodyPr rtlCol="0">
            <a:normAutofit/>
          </a:bodyPr>
          <a:lstStyle/>
          <a:p>
            <a:pPr algn="ctr"/>
            <a:r>
              <a:rPr lang="ru-RU" sz="2400" dirty="0" smtClean="0"/>
              <a:t>       </a:t>
            </a:r>
            <a:r>
              <a:rPr lang="ru-RU" sz="8800" b="1" i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onotype Corsiva" pitchFamily="66" charset="0"/>
              </a:rPr>
              <a:t>Спасибо за урок! </a:t>
            </a:r>
            <a:endParaRPr lang="ru-RU" sz="8800" dirty="0" smtClean="0"/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620688"/>
            <a:ext cx="8458200" cy="108012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58699" y="548680"/>
            <a:ext cx="4689565" cy="9361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Цель урока:</a:t>
            </a:r>
            <a:endParaRPr lang="ru-RU" sz="5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276872"/>
            <a:ext cx="828092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</a:t>
            </a:r>
            <a:r>
              <a:rPr lang="ru-RU" sz="5400" b="1" cap="none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рименять</a:t>
            </a:r>
          </a:p>
          <a:p>
            <a:pPr algn="ctr"/>
            <a:r>
              <a:rPr lang="ru-RU" sz="5400" b="1" cap="none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полученные знания</a:t>
            </a:r>
          </a:p>
          <a:p>
            <a:pPr algn="ctr"/>
            <a:r>
              <a:rPr lang="ru-RU" sz="5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5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 решении задач</a:t>
            </a:r>
            <a:endParaRPr lang="ru-RU" sz="5400" b="1" cap="none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3" descr="1524_jksfb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05292"/>
            <a:ext cx="7920880" cy="5970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                                </a:t>
            </a:r>
          </a:p>
          <a:p>
            <a:pPr marL="320040" indent="-32004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                                  </a:t>
            </a:r>
          </a:p>
        </p:txBody>
      </p:sp>
      <p:sp>
        <p:nvSpPr>
          <p:cNvPr id="6" name="Прямоугольник 5"/>
          <p:cNvSpPr/>
          <p:nvPr/>
        </p:nvSpPr>
        <p:spPr>
          <a:xfrm rot="21312718">
            <a:off x="1836438" y="524764"/>
            <a:ext cx="4684118" cy="193899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0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Решение задач по теме:</a:t>
            </a:r>
          </a:p>
          <a:p>
            <a:pPr algn="ctr">
              <a:defRPr/>
            </a:pPr>
            <a:r>
              <a:rPr lang="ru-RU" sz="40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«Площади фигур»</a:t>
            </a:r>
            <a:endParaRPr lang="ru-RU" sz="40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2" name="Group 91"/>
          <p:cNvGrpSpPr>
            <a:grpSpLocks/>
          </p:cNvGrpSpPr>
          <p:nvPr/>
        </p:nvGrpSpPr>
        <p:grpSpPr bwMode="auto">
          <a:xfrm>
            <a:off x="0" y="0"/>
            <a:ext cx="8748464" cy="6309320"/>
            <a:chOff x="1884" y="59"/>
            <a:chExt cx="3779" cy="4190"/>
          </a:xfrm>
        </p:grpSpPr>
        <p:sp>
          <p:nvSpPr>
            <p:cNvPr id="7" name="Freeform 54"/>
            <p:cNvSpPr>
              <a:spLocks/>
            </p:cNvSpPr>
            <p:nvPr/>
          </p:nvSpPr>
          <p:spPr bwMode="auto">
            <a:xfrm>
              <a:off x="1884" y="59"/>
              <a:ext cx="3779" cy="4190"/>
            </a:xfrm>
            <a:custGeom>
              <a:avLst/>
              <a:gdLst/>
              <a:ahLst/>
              <a:cxnLst>
                <a:cxn ang="0">
                  <a:pos x="387" y="180"/>
                </a:cxn>
                <a:cxn ang="0">
                  <a:pos x="587" y="20"/>
                </a:cxn>
                <a:cxn ang="0">
                  <a:pos x="801" y="188"/>
                </a:cxn>
                <a:cxn ang="0">
                  <a:pos x="1034" y="4"/>
                </a:cxn>
                <a:cxn ang="0">
                  <a:pos x="1268" y="164"/>
                </a:cxn>
                <a:cxn ang="0">
                  <a:pos x="1508" y="20"/>
                </a:cxn>
                <a:cxn ang="0">
                  <a:pos x="1741" y="180"/>
                </a:cxn>
                <a:cxn ang="0">
                  <a:pos x="1981" y="20"/>
                </a:cxn>
                <a:cxn ang="0">
                  <a:pos x="2208" y="188"/>
                </a:cxn>
                <a:cxn ang="0">
                  <a:pos x="2428" y="20"/>
                </a:cxn>
                <a:cxn ang="0">
                  <a:pos x="2669" y="212"/>
                </a:cxn>
                <a:cxn ang="0">
                  <a:pos x="2882" y="44"/>
                </a:cxn>
                <a:cxn ang="0">
                  <a:pos x="3029" y="260"/>
                </a:cxn>
                <a:cxn ang="0">
                  <a:pos x="3312" y="59"/>
                </a:cxn>
                <a:cxn ang="0">
                  <a:pos x="3480" y="251"/>
                </a:cxn>
                <a:cxn ang="0">
                  <a:pos x="3488" y="827"/>
                </a:cxn>
                <a:cxn ang="0">
                  <a:pos x="3456" y="1763"/>
                </a:cxn>
                <a:cxn ang="0">
                  <a:pos x="3408" y="2499"/>
                </a:cxn>
                <a:cxn ang="0">
                  <a:pos x="3416" y="3083"/>
                </a:cxn>
                <a:cxn ang="0">
                  <a:pos x="3488" y="3419"/>
                </a:cxn>
                <a:cxn ang="0">
                  <a:pos x="3589" y="3524"/>
                </a:cxn>
                <a:cxn ang="0">
                  <a:pos x="3549" y="3572"/>
                </a:cxn>
                <a:cxn ang="0">
                  <a:pos x="3389" y="3668"/>
                </a:cxn>
                <a:cxn ang="0">
                  <a:pos x="3229" y="3668"/>
                </a:cxn>
                <a:cxn ang="0">
                  <a:pos x="2909" y="3572"/>
                </a:cxn>
                <a:cxn ang="0">
                  <a:pos x="2709" y="3764"/>
                </a:cxn>
                <a:cxn ang="0">
                  <a:pos x="2468" y="3860"/>
                </a:cxn>
                <a:cxn ang="0">
                  <a:pos x="2068" y="3668"/>
                </a:cxn>
                <a:cxn ang="0">
                  <a:pos x="1628" y="3860"/>
                </a:cxn>
                <a:cxn ang="0">
                  <a:pos x="1067" y="3668"/>
                </a:cxn>
                <a:cxn ang="0">
                  <a:pos x="627" y="3860"/>
                </a:cxn>
                <a:cxn ang="0">
                  <a:pos x="347" y="3812"/>
                </a:cxn>
                <a:cxn ang="0">
                  <a:pos x="27" y="3620"/>
                </a:cxn>
                <a:cxn ang="0">
                  <a:pos x="187" y="3524"/>
                </a:cxn>
                <a:cxn ang="0">
                  <a:pos x="307" y="3044"/>
                </a:cxn>
                <a:cxn ang="0">
                  <a:pos x="352" y="2331"/>
                </a:cxn>
                <a:cxn ang="0">
                  <a:pos x="347" y="1076"/>
                </a:cxn>
                <a:cxn ang="0">
                  <a:pos x="336" y="523"/>
                </a:cxn>
                <a:cxn ang="0">
                  <a:pos x="389" y="176"/>
                </a:cxn>
              </a:cxnLst>
              <a:rect l="0" t="0" r="r" b="b"/>
              <a:pathLst>
                <a:path w="3599" h="3884">
                  <a:moveTo>
                    <a:pt x="387" y="180"/>
                  </a:moveTo>
                  <a:cubicBezTo>
                    <a:pt x="420" y="155"/>
                    <a:pt x="518" y="19"/>
                    <a:pt x="587" y="20"/>
                  </a:cubicBezTo>
                  <a:cubicBezTo>
                    <a:pt x="656" y="21"/>
                    <a:pt x="726" y="191"/>
                    <a:pt x="801" y="188"/>
                  </a:cubicBezTo>
                  <a:cubicBezTo>
                    <a:pt x="875" y="185"/>
                    <a:pt x="957" y="8"/>
                    <a:pt x="1034" y="4"/>
                  </a:cubicBezTo>
                  <a:cubicBezTo>
                    <a:pt x="1112" y="0"/>
                    <a:pt x="1188" y="161"/>
                    <a:pt x="1268" y="164"/>
                  </a:cubicBezTo>
                  <a:cubicBezTo>
                    <a:pt x="1347" y="167"/>
                    <a:pt x="1429" y="17"/>
                    <a:pt x="1508" y="20"/>
                  </a:cubicBezTo>
                  <a:cubicBezTo>
                    <a:pt x="1587" y="23"/>
                    <a:pt x="1662" y="180"/>
                    <a:pt x="1741" y="180"/>
                  </a:cubicBezTo>
                  <a:cubicBezTo>
                    <a:pt x="1821" y="180"/>
                    <a:pt x="1904" y="19"/>
                    <a:pt x="1981" y="20"/>
                  </a:cubicBezTo>
                  <a:cubicBezTo>
                    <a:pt x="2059" y="21"/>
                    <a:pt x="2134" y="188"/>
                    <a:pt x="2208" y="188"/>
                  </a:cubicBezTo>
                  <a:cubicBezTo>
                    <a:pt x="2283" y="188"/>
                    <a:pt x="2352" y="16"/>
                    <a:pt x="2428" y="20"/>
                  </a:cubicBezTo>
                  <a:cubicBezTo>
                    <a:pt x="2505" y="24"/>
                    <a:pt x="2593" y="208"/>
                    <a:pt x="2669" y="212"/>
                  </a:cubicBezTo>
                  <a:cubicBezTo>
                    <a:pt x="2745" y="216"/>
                    <a:pt x="2822" y="36"/>
                    <a:pt x="2882" y="44"/>
                  </a:cubicBezTo>
                  <a:cubicBezTo>
                    <a:pt x="2942" y="52"/>
                    <a:pt x="2957" y="257"/>
                    <a:pt x="3029" y="260"/>
                  </a:cubicBezTo>
                  <a:cubicBezTo>
                    <a:pt x="3101" y="263"/>
                    <a:pt x="3237" y="60"/>
                    <a:pt x="3312" y="59"/>
                  </a:cubicBezTo>
                  <a:cubicBezTo>
                    <a:pt x="3387" y="58"/>
                    <a:pt x="3451" y="123"/>
                    <a:pt x="3480" y="251"/>
                  </a:cubicBezTo>
                  <a:cubicBezTo>
                    <a:pt x="3509" y="379"/>
                    <a:pt x="3492" y="575"/>
                    <a:pt x="3488" y="827"/>
                  </a:cubicBezTo>
                  <a:cubicBezTo>
                    <a:pt x="3484" y="1079"/>
                    <a:pt x="3469" y="1484"/>
                    <a:pt x="3456" y="1763"/>
                  </a:cubicBezTo>
                  <a:cubicBezTo>
                    <a:pt x="3443" y="2042"/>
                    <a:pt x="3415" y="2279"/>
                    <a:pt x="3408" y="2499"/>
                  </a:cubicBezTo>
                  <a:cubicBezTo>
                    <a:pt x="3401" y="2719"/>
                    <a:pt x="3403" y="2930"/>
                    <a:pt x="3416" y="3083"/>
                  </a:cubicBezTo>
                  <a:cubicBezTo>
                    <a:pt x="3429" y="3236"/>
                    <a:pt x="3459" y="3346"/>
                    <a:pt x="3488" y="3419"/>
                  </a:cubicBezTo>
                  <a:cubicBezTo>
                    <a:pt x="3517" y="3492"/>
                    <a:pt x="3579" y="3499"/>
                    <a:pt x="3589" y="3524"/>
                  </a:cubicBezTo>
                  <a:cubicBezTo>
                    <a:pt x="3599" y="3549"/>
                    <a:pt x="3583" y="3548"/>
                    <a:pt x="3549" y="3572"/>
                  </a:cubicBezTo>
                  <a:cubicBezTo>
                    <a:pt x="3516" y="3596"/>
                    <a:pt x="3443" y="3652"/>
                    <a:pt x="3389" y="3668"/>
                  </a:cubicBezTo>
                  <a:cubicBezTo>
                    <a:pt x="3336" y="3684"/>
                    <a:pt x="3309" y="3684"/>
                    <a:pt x="3229" y="3668"/>
                  </a:cubicBezTo>
                  <a:cubicBezTo>
                    <a:pt x="3149" y="3652"/>
                    <a:pt x="2996" y="3556"/>
                    <a:pt x="2909" y="3572"/>
                  </a:cubicBezTo>
                  <a:cubicBezTo>
                    <a:pt x="2822" y="3588"/>
                    <a:pt x="2782" y="3716"/>
                    <a:pt x="2709" y="3764"/>
                  </a:cubicBezTo>
                  <a:cubicBezTo>
                    <a:pt x="2635" y="3812"/>
                    <a:pt x="2575" y="3876"/>
                    <a:pt x="2468" y="3860"/>
                  </a:cubicBezTo>
                  <a:cubicBezTo>
                    <a:pt x="2362" y="3844"/>
                    <a:pt x="2208" y="3668"/>
                    <a:pt x="2068" y="3668"/>
                  </a:cubicBezTo>
                  <a:cubicBezTo>
                    <a:pt x="1928" y="3668"/>
                    <a:pt x="1795" y="3860"/>
                    <a:pt x="1628" y="3860"/>
                  </a:cubicBezTo>
                  <a:cubicBezTo>
                    <a:pt x="1461" y="3860"/>
                    <a:pt x="1234" y="3668"/>
                    <a:pt x="1067" y="3668"/>
                  </a:cubicBezTo>
                  <a:cubicBezTo>
                    <a:pt x="901" y="3668"/>
                    <a:pt x="747" y="3836"/>
                    <a:pt x="627" y="3860"/>
                  </a:cubicBezTo>
                  <a:cubicBezTo>
                    <a:pt x="507" y="3884"/>
                    <a:pt x="447" y="3852"/>
                    <a:pt x="347" y="3812"/>
                  </a:cubicBezTo>
                  <a:cubicBezTo>
                    <a:pt x="247" y="3772"/>
                    <a:pt x="53" y="3668"/>
                    <a:pt x="27" y="3620"/>
                  </a:cubicBezTo>
                  <a:cubicBezTo>
                    <a:pt x="0" y="3572"/>
                    <a:pt x="140" y="3620"/>
                    <a:pt x="187" y="3524"/>
                  </a:cubicBezTo>
                  <a:cubicBezTo>
                    <a:pt x="234" y="3428"/>
                    <a:pt x="280" y="3243"/>
                    <a:pt x="307" y="3044"/>
                  </a:cubicBezTo>
                  <a:cubicBezTo>
                    <a:pt x="334" y="2845"/>
                    <a:pt x="345" y="2659"/>
                    <a:pt x="352" y="2331"/>
                  </a:cubicBezTo>
                  <a:cubicBezTo>
                    <a:pt x="359" y="2003"/>
                    <a:pt x="350" y="1377"/>
                    <a:pt x="347" y="1076"/>
                  </a:cubicBezTo>
                  <a:cubicBezTo>
                    <a:pt x="344" y="775"/>
                    <a:pt x="329" y="673"/>
                    <a:pt x="336" y="523"/>
                  </a:cubicBezTo>
                  <a:cubicBezTo>
                    <a:pt x="343" y="373"/>
                    <a:pt x="378" y="248"/>
                    <a:pt x="389" y="176"/>
                  </a:cubicBezTo>
                </a:path>
              </a:pathLst>
            </a:custGeom>
            <a:gradFill rotWithShape="1">
              <a:gsLst>
                <a:gs pos="0">
                  <a:schemeClr val="accent1">
                    <a:alpha val="98000"/>
                  </a:schemeClr>
                </a:gs>
                <a:gs pos="50000">
                  <a:schemeClr val="bg1">
                    <a:alpha val="97000"/>
                  </a:schemeClr>
                </a:gs>
                <a:gs pos="100000">
                  <a:schemeClr val="accent1">
                    <a:alpha val="98000"/>
                  </a:schemeClr>
                </a:gs>
              </a:gsLst>
              <a:lin ang="0" scaled="1"/>
            </a:gradFill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4" name="Group 59"/>
            <p:cNvGrpSpPr>
              <a:grpSpLocks/>
            </p:cNvGrpSpPr>
            <p:nvPr/>
          </p:nvGrpSpPr>
          <p:grpSpPr bwMode="auto">
            <a:xfrm>
              <a:off x="2560" y="192"/>
              <a:ext cx="134" cy="385"/>
              <a:chOff x="275" y="191"/>
              <a:chExt cx="161" cy="385"/>
            </a:xfrm>
          </p:grpSpPr>
          <p:sp>
            <p:nvSpPr>
              <p:cNvPr id="6173" name="Oval 58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1" name="Freeform 57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5" name="Group 60"/>
            <p:cNvGrpSpPr>
              <a:grpSpLocks/>
            </p:cNvGrpSpPr>
            <p:nvPr/>
          </p:nvGrpSpPr>
          <p:grpSpPr bwMode="auto">
            <a:xfrm>
              <a:off x="3009" y="193"/>
              <a:ext cx="134" cy="385"/>
              <a:chOff x="275" y="191"/>
              <a:chExt cx="161" cy="385"/>
            </a:xfrm>
          </p:grpSpPr>
          <p:sp>
            <p:nvSpPr>
              <p:cNvPr id="6171" name="Oval 61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9" name="Freeform 62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8" name="Group 63"/>
            <p:cNvGrpSpPr>
              <a:grpSpLocks/>
            </p:cNvGrpSpPr>
            <p:nvPr/>
          </p:nvGrpSpPr>
          <p:grpSpPr bwMode="auto">
            <a:xfrm>
              <a:off x="3492" y="193"/>
              <a:ext cx="134" cy="385"/>
              <a:chOff x="275" y="191"/>
              <a:chExt cx="161" cy="385"/>
            </a:xfrm>
          </p:grpSpPr>
          <p:sp>
            <p:nvSpPr>
              <p:cNvPr id="6169" name="Oval 64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" name="Freeform 65"/>
              <p:cNvSpPr>
                <a:spLocks/>
              </p:cNvSpPr>
              <p:nvPr/>
            </p:nvSpPr>
            <p:spPr bwMode="auto">
              <a:xfrm>
                <a:off x="275" y="191"/>
                <a:ext cx="160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9" name="Group 66"/>
            <p:cNvGrpSpPr>
              <a:grpSpLocks/>
            </p:cNvGrpSpPr>
            <p:nvPr/>
          </p:nvGrpSpPr>
          <p:grpSpPr bwMode="auto">
            <a:xfrm>
              <a:off x="3972" y="193"/>
              <a:ext cx="134" cy="385"/>
              <a:chOff x="275" y="191"/>
              <a:chExt cx="161" cy="385"/>
            </a:xfrm>
          </p:grpSpPr>
          <p:sp>
            <p:nvSpPr>
              <p:cNvPr id="6167" name="Oval 67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" name="Freeform 68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" name="Group 69"/>
            <p:cNvGrpSpPr>
              <a:grpSpLocks/>
            </p:cNvGrpSpPr>
            <p:nvPr/>
          </p:nvGrpSpPr>
          <p:grpSpPr bwMode="auto">
            <a:xfrm>
              <a:off x="4398" y="193"/>
              <a:ext cx="134" cy="385"/>
              <a:chOff x="275" y="191"/>
              <a:chExt cx="161" cy="385"/>
            </a:xfrm>
          </p:grpSpPr>
          <p:sp>
            <p:nvSpPr>
              <p:cNvPr id="6165" name="Oval 70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" name="Freeform 71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1" name="Group 72"/>
            <p:cNvGrpSpPr>
              <a:grpSpLocks/>
            </p:cNvGrpSpPr>
            <p:nvPr/>
          </p:nvGrpSpPr>
          <p:grpSpPr bwMode="auto">
            <a:xfrm>
              <a:off x="4879" y="193"/>
              <a:ext cx="134" cy="385"/>
              <a:chOff x="275" y="191"/>
              <a:chExt cx="161" cy="385"/>
            </a:xfrm>
          </p:grpSpPr>
          <p:sp>
            <p:nvSpPr>
              <p:cNvPr id="6163" name="Oval 73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" name="Freeform 74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157" name="Freeform 84"/>
            <p:cNvSpPr>
              <a:spLocks/>
            </p:cNvSpPr>
            <p:nvPr/>
          </p:nvSpPr>
          <p:spPr bwMode="auto">
            <a:xfrm>
              <a:off x="4727" y="1560"/>
              <a:ext cx="206" cy="2377"/>
            </a:xfrm>
            <a:custGeom>
              <a:avLst/>
              <a:gdLst>
                <a:gd name="T0" fmla="*/ 206 w 206"/>
                <a:gd name="T1" fmla="*/ 2377 h 2377"/>
                <a:gd name="T2" fmla="*/ 86 w 206"/>
                <a:gd name="T3" fmla="*/ 2100 h 2377"/>
                <a:gd name="T4" fmla="*/ 9 w 206"/>
                <a:gd name="T5" fmla="*/ 1200 h 2377"/>
                <a:gd name="T6" fmla="*/ 33 w 206"/>
                <a:gd name="T7" fmla="*/ 0 h 23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6"/>
                <a:gd name="T13" fmla="*/ 0 h 2377"/>
                <a:gd name="T14" fmla="*/ 206 w 206"/>
                <a:gd name="T15" fmla="*/ 2377 h 23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6" h="2377">
                  <a:moveTo>
                    <a:pt x="206" y="2377"/>
                  </a:moveTo>
                  <a:cubicBezTo>
                    <a:pt x="166" y="2331"/>
                    <a:pt x="119" y="2296"/>
                    <a:pt x="86" y="2100"/>
                  </a:cubicBezTo>
                  <a:cubicBezTo>
                    <a:pt x="53" y="1904"/>
                    <a:pt x="18" y="1550"/>
                    <a:pt x="9" y="1200"/>
                  </a:cubicBezTo>
                  <a:cubicBezTo>
                    <a:pt x="0" y="850"/>
                    <a:pt x="28" y="250"/>
                    <a:pt x="33" y="0"/>
                  </a:cubicBezTo>
                </a:path>
              </a:pathLst>
            </a:custGeom>
            <a:noFill/>
            <a:ln w="9525">
              <a:solidFill>
                <a:srgbClr val="0099FF">
                  <a:alpha val="50195"/>
                </a:srgbClr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8" name="Freeform 85"/>
            <p:cNvSpPr>
              <a:spLocks/>
            </p:cNvSpPr>
            <p:nvPr/>
          </p:nvSpPr>
          <p:spPr bwMode="auto">
            <a:xfrm>
              <a:off x="3892" y="2161"/>
              <a:ext cx="320" cy="1872"/>
            </a:xfrm>
            <a:custGeom>
              <a:avLst/>
              <a:gdLst>
                <a:gd name="T0" fmla="*/ 155 w 384"/>
                <a:gd name="T1" fmla="*/ 9477 h 1248"/>
                <a:gd name="T2" fmla="*/ 97 w 384"/>
                <a:gd name="T3" fmla="*/ 8383 h 1248"/>
                <a:gd name="T4" fmla="*/ 39 w 384"/>
                <a:gd name="T5" fmla="*/ 5103 h 1248"/>
                <a:gd name="T6" fmla="*/ 0 w 384"/>
                <a:gd name="T7" fmla="*/ 0 h 12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4"/>
                <a:gd name="T13" fmla="*/ 0 h 1248"/>
                <a:gd name="T14" fmla="*/ 384 w 384"/>
                <a:gd name="T15" fmla="*/ 1248 h 12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>
              <a:solidFill>
                <a:srgbClr val="0099FF">
                  <a:alpha val="50195"/>
                </a:srgbClr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9" name="Freeform 86"/>
            <p:cNvSpPr>
              <a:spLocks/>
            </p:cNvSpPr>
            <p:nvPr/>
          </p:nvSpPr>
          <p:spPr bwMode="auto">
            <a:xfrm>
              <a:off x="3011" y="2785"/>
              <a:ext cx="321" cy="1296"/>
            </a:xfrm>
            <a:custGeom>
              <a:avLst/>
              <a:gdLst>
                <a:gd name="T0" fmla="*/ 156 w 384"/>
                <a:gd name="T1" fmla="*/ 1508 h 1248"/>
                <a:gd name="T2" fmla="*/ 98 w 384"/>
                <a:gd name="T3" fmla="*/ 1333 h 1248"/>
                <a:gd name="T4" fmla="*/ 39 w 384"/>
                <a:gd name="T5" fmla="*/ 812 h 1248"/>
                <a:gd name="T6" fmla="*/ 0 w 384"/>
                <a:gd name="T7" fmla="*/ 0 h 12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84"/>
                <a:gd name="T13" fmla="*/ 0 h 1248"/>
                <a:gd name="T14" fmla="*/ 384 w 384"/>
                <a:gd name="T15" fmla="*/ 1248 h 12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>
              <a:solidFill>
                <a:srgbClr val="0099FF">
                  <a:alpha val="50195"/>
                </a:srgbClr>
              </a:solidFill>
              <a:round/>
              <a:headEnd type="none" w="lg" len="lg"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" name="Group 88"/>
            <p:cNvGrpSpPr>
              <a:grpSpLocks/>
            </p:cNvGrpSpPr>
            <p:nvPr/>
          </p:nvGrpSpPr>
          <p:grpSpPr bwMode="auto">
            <a:xfrm>
              <a:off x="5328" y="192"/>
              <a:ext cx="134" cy="385"/>
              <a:chOff x="275" y="191"/>
              <a:chExt cx="161" cy="385"/>
            </a:xfrm>
          </p:grpSpPr>
          <p:sp>
            <p:nvSpPr>
              <p:cNvPr id="6161" name="Oval 89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" name="Freeform 90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62428E-7 L 1.15764 -0.0104 " pathEditMode="relative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1074738" y="1219200"/>
          <a:ext cx="5905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Формула" r:id="rId3" imgW="571252" imgH="393529" progId="Equation.3">
                  <p:embed/>
                </p:oleObj>
              </mc:Choice>
              <mc:Fallback>
                <p:oleObj name="Формула" r:id="rId3" imgW="571252" imgH="39352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738" y="1219200"/>
                        <a:ext cx="590550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1074738" y="1219200"/>
          <a:ext cx="6000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name="Формула" r:id="rId5" imgW="596641" imgH="393529" progId="Equation.3">
                  <p:embed/>
                </p:oleObj>
              </mc:Choice>
              <mc:Fallback>
                <p:oleObj name="Формула" r:id="rId5" imgW="596641" imgH="393529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738" y="1219200"/>
                        <a:ext cx="60007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1074738" y="1219200"/>
          <a:ext cx="7239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Формула" r:id="rId7" imgW="723586" imgH="393529" progId="Equation.3">
                  <p:embed/>
                </p:oleObj>
              </mc:Choice>
              <mc:Fallback>
                <p:oleObj name="Формула" r:id="rId7" imgW="723586" imgH="393529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738" y="1219200"/>
                        <a:ext cx="7239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074738" y="1219200"/>
          <a:ext cx="7239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name="Формула" r:id="rId9" imgW="723586" imgH="393529" progId="Equation.3">
                  <p:embed/>
                </p:oleObj>
              </mc:Choice>
              <mc:Fallback>
                <p:oleObj name="Формула" r:id="rId9" imgW="723586" imgH="393529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738" y="1219200"/>
                        <a:ext cx="7239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074738" y="1219200"/>
          <a:ext cx="60007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name="Формула" r:id="rId11" imgW="583947" imgH="393529" progId="Equation.3">
                  <p:embed/>
                </p:oleObj>
              </mc:Choice>
              <mc:Fallback>
                <p:oleObj name="Формула" r:id="rId11" imgW="583947" imgH="393529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738" y="1219200"/>
                        <a:ext cx="600075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1074738" y="1219200"/>
            <a:ext cx="16922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b="0"/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1074738" y="1219200"/>
            <a:ext cx="16922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AutoNum type="arabicPeriod"/>
              <a:tabLst>
                <a:tab pos="228600" algn="l"/>
              </a:tabLst>
            </a:pPr>
            <a:r>
              <a:rPr lang="en-US" sz="1400" i="1">
                <a:latin typeface="Times New Roman" pitchFamily="18" charset="0"/>
                <a:cs typeface="Times New Roman" pitchFamily="18" charset="0"/>
              </a:rPr>
              <a:t>S = ah </a:t>
            </a:r>
            <a:endParaRPr lang="ru-RU" sz="1000" b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buFontTx/>
              <a:buAutoNum type="arabicPeriod"/>
              <a:tabLst>
                <a:tab pos="228600" algn="l"/>
              </a:tabLst>
            </a:pPr>
            <a:r>
              <a:rPr lang="en-US" sz="1400" i="1">
                <a:latin typeface="Times New Roman" pitchFamily="18" charset="0"/>
                <a:cs typeface="Times New Roman" pitchFamily="18" charset="0"/>
              </a:rPr>
              <a:t>S = a²</a:t>
            </a:r>
            <a:endParaRPr lang="ru-RU" sz="1000" b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228600" algn="l"/>
              </a:tabLst>
            </a:pPr>
            <a:endParaRPr lang="ru-RU" b="0"/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1074738" y="1219200"/>
            <a:ext cx="16922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b="0"/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1074738" y="1219200"/>
            <a:ext cx="16922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b="0"/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1074738" y="1219200"/>
            <a:ext cx="16922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AutoNum type="arabicPeriod"/>
              <a:tabLst>
                <a:tab pos="228600" algn="l"/>
              </a:tabLst>
            </a:pPr>
            <a:r>
              <a:rPr lang="en-US" sz="1400" i="1">
                <a:latin typeface="Times New Roman" pitchFamily="18" charset="0"/>
                <a:cs typeface="Times New Roman" pitchFamily="18" charset="0"/>
              </a:rPr>
              <a:t>S=ab</a:t>
            </a:r>
            <a:endParaRPr lang="ru-RU" sz="1000" b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228600" algn="l"/>
              </a:tabLst>
            </a:pPr>
            <a:endParaRPr lang="ru-RU" b="0"/>
          </a:p>
        </p:txBody>
      </p:sp>
      <p:graphicFrame>
        <p:nvGraphicFramePr>
          <p:cNvPr id="13462" name="Group 150"/>
          <p:cNvGraphicFramePr>
            <a:graphicFrameLocks noGrp="1"/>
          </p:cNvGraphicFramePr>
          <p:nvPr/>
        </p:nvGraphicFramePr>
        <p:xfrm>
          <a:off x="250825" y="333375"/>
          <a:ext cx="8642350" cy="6335713"/>
        </p:xfrm>
        <a:graphic>
          <a:graphicData uri="http://schemas.openxmlformats.org/drawingml/2006/table">
            <a:tbl>
              <a:tblPr/>
              <a:tblGrid>
                <a:gridCol w="2736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8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144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 простых фигур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Формулы для вычисления площади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простых фигур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Простые фигуры планиметрии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1250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457200" algn="l"/>
                        </a:tabLst>
                      </a:pP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Квадрат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457200" algn="l"/>
                        </a:tabLst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AutoNum type="arabicPeriod" startAt="2"/>
                        <a:tabLst>
                          <a:tab pos="45720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Прямоугольник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457200" algn="l"/>
                        </a:tabLst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AutoNum type="arabicPeriod" startAt="3"/>
                        <a:tabLst>
                          <a:tab pos="45720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Трапеция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457200" algn="l"/>
                        </a:tabLst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  Параллелограмм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457200" algn="l"/>
                        </a:tabLst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  Прямоугольный треугольник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457200" algn="l"/>
                        </a:tabLst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AutoNum type="arabicPeriod" startAt="6"/>
                        <a:tabLst>
                          <a:tab pos="45720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Произвольный треугольник</a:t>
                      </a: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457200" algn="l"/>
                        </a:tabLst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533400" marR="0" lvl="0" indent="-5334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   Ромб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91" name="Rectangle 79"/>
          <p:cNvSpPr>
            <a:spLocks noChangeArrowheads="1"/>
          </p:cNvSpPr>
          <p:nvPr/>
        </p:nvSpPr>
        <p:spPr bwMode="auto">
          <a:xfrm>
            <a:off x="6659563" y="1916113"/>
            <a:ext cx="720725" cy="649287"/>
          </a:xfrm>
          <a:prstGeom prst="rect">
            <a:avLst/>
          </a:prstGeom>
          <a:solidFill>
            <a:srgbClr val="FFFFFF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solidFill>
                <a:srgbClr val="009900"/>
              </a:solidFill>
            </a:endParaRPr>
          </a:p>
        </p:txBody>
      </p:sp>
      <p:sp>
        <p:nvSpPr>
          <p:cNvPr id="13392" name="AutoShape 80"/>
          <p:cNvSpPr>
            <a:spLocks noChangeArrowheads="1"/>
          </p:cNvSpPr>
          <p:nvPr/>
        </p:nvSpPr>
        <p:spPr bwMode="auto">
          <a:xfrm>
            <a:off x="6516688" y="5013325"/>
            <a:ext cx="1150937" cy="78740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endParaRPr lang="ru-RU">
              <a:solidFill>
                <a:schemeClr val="hlink"/>
              </a:solidFill>
            </a:endParaRPr>
          </a:p>
        </p:txBody>
      </p:sp>
      <p:sp>
        <p:nvSpPr>
          <p:cNvPr id="13393" name="AutoShape 81"/>
          <p:cNvSpPr>
            <a:spLocks noChangeArrowheads="1"/>
          </p:cNvSpPr>
          <p:nvPr/>
        </p:nvSpPr>
        <p:spPr bwMode="auto">
          <a:xfrm rot="10800000">
            <a:off x="7524750" y="3573463"/>
            <a:ext cx="1223963" cy="555625"/>
          </a:xfrm>
          <a:prstGeom prst="parallelogram">
            <a:avLst>
              <a:gd name="adj" fmla="val 55071"/>
            </a:avLst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rot="10800000"/>
          <a:lstStyle/>
          <a:p>
            <a:endParaRPr lang="ru-RU"/>
          </a:p>
        </p:txBody>
      </p:sp>
      <p:sp>
        <p:nvSpPr>
          <p:cNvPr id="13394" name="Rectangle 82"/>
          <p:cNvSpPr>
            <a:spLocks noChangeArrowheads="1"/>
          </p:cNvSpPr>
          <p:nvPr/>
        </p:nvSpPr>
        <p:spPr bwMode="auto">
          <a:xfrm>
            <a:off x="7667625" y="2420938"/>
            <a:ext cx="1008063" cy="576262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95" name="AutoShape 83"/>
          <p:cNvSpPr>
            <a:spLocks noChangeArrowheads="1"/>
          </p:cNvSpPr>
          <p:nvPr/>
        </p:nvSpPr>
        <p:spPr bwMode="auto">
          <a:xfrm>
            <a:off x="7308850" y="4149725"/>
            <a:ext cx="863600" cy="809625"/>
          </a:xfrm>
          <a:prstGeom prst="rtTriangle">
            <a:avLst/>
          </a:prstGeom>
          <a:solidFill>
            <a:srgbClr val="FFFFFF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96" name="AutoShape 84"/>
          <p:cNvSpPr>
            <a:spLocks noChangeArrowheads="1"/>
          </p:cNvSpPr>
          <p:nvPr/>
        </p:nvSpPr>
        <p:spPr bwMode="auto">
          <a:xfrm>
            <a:off x="7885113" y="5229225"/>
            <a:ext cx="790575" cy="1358900"/>
          </a:xfrm>
          <a:prstGeom prst="diamond">
            <a:avLst/>
          </a:prstGeom>
          <a:solidFill>
            <a:srgbClr val="FFFFFF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97" name="AutoShape 85"/>
          <p:cNvSpPr>
            <a:spLocks noChangeArrowheads="1"/>
          </p:cNvSpPr>
          <p:nvPr/>
        </p:nvSpPr>
        <p:spPr bwMode="auto">
          <a:xfrm rot="10800000">
            <a:off x="6372225" y="2997200"/>
            <a:ext cx="1152525" cy="604838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rot="10800000"/>
          <a:lstStyle/>
          <a:p>
            <a:endParaRPr lang="ru-RU"/>
          </a:p>
        </p:txBody>
      </p:sp>
      <p:sp>
        <p:nvSpPr>
          <p:cNvPr id="13399" name="Text Box 87"/>
          <p:cNvSpPr txBox="1">
            <a:spLocks noChangeArrowheads="1"/>
          </p:cNvSpPr>
          <p:nvPr/>
        </p:nvSpPr>
        <p:spPr bwMode="auto">
          <a:xfrm>
            <a:off x="7000875" y="5753100"/>
            <a:ext cx="15319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 b="0"/>
          </a:p>
        </p:txBody>
      </p:sp>
      <p:graphicFrame>
        <p:nvGraphicFramePr>
          <p:cNvPr id="13443" name="Object 131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779838" y="4149725"/>
          <a:ext cx="1144587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6" name="Формула" r:id="rId13" imgW="571320" imgH="393480" progId="Equation.3">
                  <p:embed/>
                </p:oleObj>
              </mc:Choice>
              <mc:Fallback>
                <p:oleObj name="Формула" r:id="rId13" imgW="57132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149725"/>
                        <a:ext cx="1144587" cy="788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47" name="Object 135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3635375" y="2997200"/>
          <a:ext cx="1387475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7" name="Формула" r:id="rId15" imgW="711000" imgH="393480" progId="Equation.3">
                  <p:embed/>
                </p:oleObj>
              </mc:Choice>
              <mc:Fallback>
                <p:oleObj name="Формула" r:id="rId15" imgW="71100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2997200"/>
                        <a:ext cx="1387475" cy="76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29" name="Text Box 117"/>
          <p:cNvSpPr txBox="1">
            <a:spLocks noChangeArrowheads="1"/>
          </p:cNvSpPr>
          <p:nvPr/>
        </p:nvSpPr>
        <p:spPr bwMode="auto">
          <a:xfrm>
            <a:off x="3995738" y="1916113"/>
            <a:ext cx="8842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sz="2000" i="1"/>
              <a:t>S = a²</a:t>
            </a:r>
            <a:endParaRPr lang="ru-RU" sz="2000" i="1"/>
          </a:p>
        </p:txBody>
      </p:sp>
      <p:sp>
        <p:nvSpPr>
          <p:cNvPr id="13436" name="Rectangle 124"/>
          <p:cNvSpPr>
            <a:spLocks noChangeArrowheads="1"/>
          </p:cNvSpPr>
          <p:nvPr/>
        </p:nvSpPr>
        <p:spPr bwMode="auto">
          <a:xfrm>
            <a:off x="3995738" y="2492375"/>
            <a:ext cx="936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en-US" sz="2000" i="1">
                <a:effectLst>
                  <a:outerShdw blurRad="38100" dist="38100" dir="2700000" algn="tl">
                    <a:srgbClr val="C0C0C0"/>
                  </a:outerShdw>
                </a:effectLst>
              </a:rPr>
              <a:t>S=</a:t>
            </a:r>
            <a:r>
              <a:rPr lang="ru-RU" sz="2000" i="1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i="1">
                <a:effectLst>
                  <a:outerShdw blurRad="38100" dist="38100" dir="2700000" algn="tl">
                    <a:srgbClr val="C0C0C0"/>
                  </a:outerShdw>
                </a:effectLst>
              </a:rPr>
              <a:t>ab</a:t>
            </a:r>
            <a:endParaRPr lang="ru-RU" sz="2000" i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13451" name="Object 139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059113" y="5805488"/>
          <a:ext cx="1227137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Формула" r:id="rId17" imgW="583920" imgH="393480" progId="Equation.3">
                  <p:embed/>
                </p:oleObj>
              </mc:Choice>
              <mc:Fallback>
                <p:oleObj name="Формула" r:id="rId17" imgW="58392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5805488"/>
                        <a:ext cx="1227137" cy="827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53" name="Object 141"/>
          <p:cNvGraphicFramePr>
            <a:graphicFrameLocks noChangeAspect="1"/>
          </p:cNvGraphicFramePr>
          <p:nvPr/>
        </p:nvGraphicFramePr>
        <p:xfrm>
          <a:off x="3779838" y="5013325"/>
          <a:ext cx="11493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Формула" r:id="rId19" imgW="571320" imgH="393480" progId="Equation.3">
                  <p:embed/>
                </p:oleObj>
              </mc:Choice>
              <mc:Fallback>
                <p:oleObj name="Формула" r:id="rId19" imgW="57132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5013325"/>
                        <a:ext cx="1149350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54" name="Text Box 142"/>
          <p:cNvSpPr txBox="1">
            <a:spLocks noChangeArrowheads="1"/>
          </p:cNvSpPr>
          <p:nvPr/>
        </p:nvSpPr>
        <p:spPr bwMode="auto">
          <a:xfrm>
            <a:off x="3975100" y="33051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3455" name="Text Box 143"/>
          <p:cNvSpPr txBox="1">
            <a:spLocks noChangeArrowheads="1"/>
          </p:cNvSpPr>
          <p:nvPr/>
        </p:nvSpPr>
        <p:spPr bwMode="auto">
          <a:xfrm>
            <a:off x="3995738" y="3716338"/>
            <a:ext cx="938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S = ah</a:t>
            </a:r>
            <a:endParaRPr lang="ru-RU" sz="2000"/>
          </a:p>
        </p:txBody>
      </p:sp>
      <p:sp>
        <p:nvSpPr>
          <p:cNvPr id="13461" name="Text Box 149"/>
          <p:cNvSpPr txBox="1">
            <a:spLocks noChangeArrowheads="1"/>
          </p:cNvSpPr>
          <p:nvPr/>
        </p:nvSpPr>
        <p:spPr bwMode="auto">
          <a:xfrm>
            <a:off x="4932363" y="6021388"/>
            <a:ext cx="938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S = ah</a:t>
            </a:r>
            <a:endParaRPr lang="ru-RU" sz="20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3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770" decel="100000"/>
                                        <p:tgtEl>
                                          <p:spTgt spid="134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770" decel="100000"/>
                                        <p:tgtEl>
                                          <p:spTgt spid="1344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4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13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13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500"/>
                                        <p:tgtEl>
                                          <p:spTgt spid="13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770" decel="100000"/>
                                        <p:tgtEl>
                                          <p:spTgt spid="134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770" decel="100000"/>
                                        <p:tgtEl>
                                          <p:spTgt spid="1345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5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2" dur="770" fill="hold"/>
                                        <p:tgtEl>
                                          <p:spTgt spid="13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4" dur="770" fill="hold"/>
                                        <p:tgtEl>
                                          <p:spTgt spid="13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3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3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3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3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3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3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3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3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91" grpId="0" animBg="1"/>
      <p:bldP spid="13392" grpId="0" animBg="1"/>
      <p:bldP spid="13393" grpId="0" animBg="1"/>
      <p:bldP spid="13394" grpId="0" animBg="1"/>
      <p:bldP spid="13395" grpId="0" animBg="1"/>
      <p:bldP spid="13396" grpId="0" animBg="1"/>
      <p:bldP spid="13397" grpId="0" animBg="1"/>
      <p:bldP spid="13429" grpId="0"/>
      <p:bldP spid="13436" grpId="0"/>
      <p:bldP spid="13455" grpId="0"/>
      <p:bldP spid="1346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2060849"/>
            <a:ext cx="8458200" cy="4014938"/>
          </a:xfrm>
          <a:effectLst>
            <a:outerShdw blurRad="50800" dist="50800" dir="5400000" algn="ctr" rotWithShape="0">
              <a:schemeClr val="bg1"/>
            </a:outerShdw>
          </a:effectLst>
        </p:spPr>
        <p:txBody>
          <a:bodyPr>
            <a:normAutofit fontScale="90000"/>
          </a:bodyPr>
          <a:lstStyle/>
          <a:p>
            <a:pPr>
              <a:buFont typeface="+mj-lt"/>
              <a:buAutoNum type="arabicPeriod"/>
            </a:pPr>
            <a:r>
              <a:rPr lang="ru-RU" sz="4000" b="1" cap="none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Назвать фигуру.</a:t>
            </a:r>
            <a:br>
              <a:rPr lang="ru-RU" sz="4000" b="1" cap="none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cap="none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2. Указать известные элементы.</a:t>
            </a:r>
            <a:br>
              <a:rPr lang="ru-RU" sz="4000" b="1" cap="none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cap="none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3. Выбрать формулу для нахождения    площади фигуры.</a:t>
            </a:r>
            <a:br>
              <a:rPr lang="ru-RU" sz="4000" b="1" cap="none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cap="none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4. Выполнить необходимые вычисления.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476672"/>
            <a:ext cx="8458200" cy="9144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115616" y="332656"/>
            <a:ext cx="738542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Алгоритм нахождения </a:t>
            </a:r>
          </a:p>
          <a:p>
            <a:pPr algn="ctr"/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лощади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фигуры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116632"/>
            <a:ext cx="66247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Решаем задачи устно</a:t>
            </a:r>
            <a:endParaRPr lang="ru-RU" sz="5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7890" name="Picture 2" descr="C:\Users\Учитель\Desktop\img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016224"/>
            <a:ext cx="7704856" cy="57786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260648"/>
            <a:ext cx="698477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Решаем задачи устно</a:t>
            </a:r>
            <a:endParaRPr lang="ru-RU" sz="5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 l="8911"/>
          <a:stretch>
            <a:fillRect/>
          </a:stretch>
        </p:blipFill>
        <p:spPr bwMode="auto">
          <a:xfrm>
            <a:off x="683568" y="1268760"/>
            <a:ext cx="8064896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/>
          <p:cNvPicPr/>
          <p:nvPr/>
        </p:nvPicPr>
        <p:blipFill>
          <a:blip r:embed="rId2" cstate="print"/>
          <a:srcRect l="10844"/>
          <a:stretch>
            <a:fillRect/>
          </a:stretch>
        </p:blipFill>
        <p:spPr bwMode="auto">
          <a:xfrm>
            <a:off x="467544" y="188640"/>
            <a:ext cx="5616624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/>
          <p:cNvPicPr/>
          <p:nvPr/>
        </p:nvPicPr>
        <p:blipFill>
          <a:blip r:embed="rId3" cstate="print"/>
          <a:srcRect l="10397" t="46667"/>
          <a:stretch>
            <a:fillRect/>
          </a:stretch>
        </p:blipFill>
        <p:spPr bwMode="auto">
          <a:xfrm>
            <a:off x="2771800" y="3212976"/>
            <a:ext cx="6048672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Oval 4"/>
          <p:cNvSpPr>
            <a:spLocks noChangeArrowheads="1"/>
          </p:cNvSpPr>
          <p:nvPr/>
        </p:nvSpPr>
        <p:spPr bwMode="auto">
          <a:xfrm>
            <a:off x="228600" y="32004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0" name="Oval 6"/>
          <p:cNvSpPr>
            <a:spLocks noChangeArrowheads="1"/>
          </p:cNvSpPr>
          <p:nvPr/>
        </p:nvSpPr>
        <p:spPr bwMode="auto">
          <a:xfrm>
            <a:off x="533400" y="25146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1" name="Oval 7"/>
          <p:cNvSpPr>
            <a:spLocks noChangeArrowheads="1"/>
          </p:cNvSpPr>
          <p:nvPr/>
        </p:nvSpPr>
        <p:spPr bwMode="auto">
          <a:xfrm>
            <a:off x="1143000" y="21336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1905000" y="19812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3" name="Oval 9"/>
          <p:cNvSpPr>
            <a:spLocks noChangeArrowheads="1"/>
          </p:cNvSpPr>
          <p:nvPr/>
        </p:nvSpPr>
        <p:spPr bwMode="auto">
          <a:xfrm>
            <a:off x="2667000" y="22098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4" name="Oval 10"/>
          <p:cNvSpPr>
            <a:spLocks noChangeArrowheads="1"/>
          </p:cNvSpPr>
          <p:nvPr/>
        </p:nvSpPr>
        <p:spPr bwMode="auto">
          <a:xfrm>
            <a:off x="3276600" y="26670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5" name="Oval 11"/>
          <p:cNvSpPr>
            <a:spLocks noChangeArrowheads="1"/>
          </p:cNvSpPr>
          <p:nvPr/>
        </p:nvSpPr>
        <p:spPr bwMode="auto">
          <a:xfrm>
            <a:off x="3733800" y="31242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6" name="Oval 12"/>
          <p:cNvSpPr>
            <a:spLocks noChangeArrowheads="1"/>
          </p:cNvSpPr>
          <p:nvPr/>
        </p:nvSpPr>
        <p:spPr bwMode="auto">
          <a:xfrm>
            <a:off x="4191000" y="36576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7" name="Oval 13"/>
          <p:cNvSpPr>
            <a:spLocks noChangeArrowheads="1"/>
          </p:cNvSpPr>
          <p:nvPr/>
        </p:nvSpPr>
        <p:spPr bwMode="auto">
          <a:xfrm>
            <a:off x="4572000" y="41148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8" name="Oval 14"/>
          <p:cNvSpPr>
            <a:spLocks noChangeArrowheads="1"/>
          </p:cNvSpPr>
          <p:nvPr/>
        </p:nvSpPr>
        <p:spPr bwMode="auto">
          <a:xfrm>
            <a:off x="5257800" y="44958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19" name="Oval 15"/>
          <p:cNvSpPr>
            <a:spLocks noChangeArrowheads="1"/>
          </p:cNvSpPr>
          <p:nvPr/>
        </p:nvSpPr>
        <p:spPr bwMode="auto">
          <a:xfrm>
            <a:off x="2819400" y="45720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0" name="Oval 16"/>
          <p:cNvSpPr>
            <a:spLocks noChangeArrowheads="1"/>
          </p:cNvSpPr>
          <p:nvPr/>
        </p:nvSpPr>
        <p:spPr bwMode="auto">
          <a:xfrm>
            <a:off x="3505200" y="41910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1" name="Oval 17"/>
          <p:cNvSpPr>
            <a:spLocks noChangeArrowheads="1"/>
          </p:cNvSpPr>
          <p:nvPr/>
        </p:nvSpPr>
        <p:spPr bwMode="auto">
          <a:xfrm>
            <a:off x="2209800" y="48768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2" name="Oval 18"/>
          <p:cNvSpPr>
            <a:spLocks noChangeArrowheads="1"/>
          </p:cNvSpPr>
          <p:nvPr/>
        </p:nvSpPr>
        <p:spPr bwMode="auto">
          <a:xfrm>
            <a:off x="1371600" y="48768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3" name="Oval 19"/>
          <p:cNvSpPr>
            <a:spLocks noChangeArrowheads="1"/>
          </p:cNvSpPr>
          <p:nvPr/>
        </p:nvSpPr>
        <p:spPr bwMode="auto">
          <a:xfrm>
            <a:off x="685800" y="44196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4" name="Oval 20"/>
          <p:cNvSpPr>
            <a:spLocks noChangeArrowheads="1"/>
          </p:cNvSpPr>
          <p:nvPr/>
        </p:nvSpPr>
        <p:spPr bwMode="auto">
          <a:xfrm>
            <a:off x="228600" y="38862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5" name="Oval 21"/>
          <p:cNvSpPr>
            <a:spLocks noChangeArrowheads="1"/>
          </p:cNvSpPr>
          <p:nvPr/>
        </p:nvSpPr>
        <p:spPr bwMode="auto">
          <a:xfrm>
            <a:off x="6858000" y="50292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6" name="Oval 22"/>
          <p:cNvSpPr>
            <a:spLocks noChangeArrowheads="1"/>
          </p:cNvSpPr>
          <p:nvPr/>
        </p:nvSpPr>
        <p:spPr bwMode="auto">
          <a:xfrm>
            <a:off x="7620000" y="48006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7" name="Oval 23"/>
          <p:cNvSpPr>
            <a:spLocks noChangeArrowheads="1"/>
          </p:cNvSpPr>
          <p:nvPr/>
        </p:nvSpPr>
        <p:spPr bwMode="auto">
          <a:xfrm>
            <a:off x="8229600" y="42672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8" name="Oval 24"/>
          <p:cNvSpPr>
            <a:spLocks noChangeArrowheads="1"/>
          </p:cNvSpPr>
          <p:nvPr/>
        </p:nvSpPr>
        <p:spPr bwMode="auto">
          <a:xfrm>
            <a:off x="8382000" y="36576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29" name="Oval 25"/>
          <p:cNvSpPr>
            <a:spLocks noChangeArrowheads="1"/>
          </p:cNvSpPr>
          <p:nvPr/>
        </p:nvSpPr>
        <p:spPr bwMode="auto">
          <a:xfrm>
            <a:off x="8077200" y="29718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30" name="Oval 26"/>
          <p:cNvSpPr>
            <a:spLocks noChangeArrowheads="1"/>
          </p:cNvSpPr>
          <p:nvPr/>
        </p:nvSpPr>
        <p:spPr bwMode="auto">
          <a:xfrm>
            <a:off x="7620000" y="23622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31" name="Oval 27"/>
          <p:cNvSpPr>
            <a:spLocks noChangeArrowheads="1"/>
          </p:cNvSpPr>
          <p:nvPr/>
        </p:nvSpPr>
        <p:spPr bwMode="auto">
          <a:xfrm>
            <a:off x="6705600" y="21336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32" name="Oval 28"/>
          <p:cNvSpPr>
            <a:spLocks noChangeArrowheads="1"/>
          </p:cNvSpPr>
          <p:nvPr/>
        </p:nvSpPr>
        <p:spPr bwMode="auto">
          <a:xfrm>
            <a:off x="5867400" y="22860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33" name="Oval 29"/>
          <p:cNvSpPr>
            <a:spLocks noChangeArrowheads="1"/>
          </p:cNvSpPr>
          <p:nvPr/>
        </p:nvSpPr>
        <p:spPr bwMode="auto">
          <a:xfrm>
            <a:off x="5181600" y="27432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34" name="Oval 30"/>
          <p:cNvSpPr>
            <a:spLocks noChangeArrowheads="1"/>
          </p:cNvSpPr>
          <p:nvPr/>
        </p:nvSpPr>
        <p:spPr bwMode="auto">
          <a:xfrm>
            <a:off x="4648200" y="31242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35" name="Oval 31"/>
          <p:cNvSpPr>
            <a:spLocks noChangeArrowheads="1"/>
          </p:cNvSpPr>
          <p:nvPr/>
        </p:nvSpPr>
        <p:spPr bwMode="auto">
          <a:xfrm>
            <a:off x="6019800" y="4876800"/>
            <a:ext cx="4572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1536" name="Rectangle 32"/>
          <p:cNvSpPr>
            <a:spLocks noChangeArrowheads="1"/>
          </p:cNvSpPr>
          <p:nvPr/>
        </p:nvSpPr>
        <p:spPr bwMode="auto">
          <a:xfrm rot="2876852">
            <a:off x="342900" y="419100"/>
            <a:ext cx="8382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000232" y="285728"/>
            <a:ext cx="529734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Arial" pitchFamily="34" charset="0"/>
              </a:rPr>
              <a:t>Зарядка для глаз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1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500"/>
                            </p:stCondLst>
                            <p:childTnLst>
                              <p:par>
                                <p:cTn id="9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11111E-6 C 0.00208 -0.06227 0.00417 -0.12361 -2.77778E-7 0.0132 C -0.00434 0.15046 -0.09184 0.83889 -0.02587 0.82153 C 0.04045 0.8044 0.26059 -0.08796 0.3974 -0.08889 C 0.53438 -0.08958 0.72431 0.82338 0.79479 0.81713 C 0.86545 0.81042 0.89149 -0.12685 0.82066 -0.12731 C 0.74983 -0.12778 0.50677 0.79838 0.37014 0.81458 C 0.23333 0.83056 0.06129 0.10833 -2.77778E-7 -0.03217 " pathEditMode="relative" rAng="0" ptsTypes="aaaaaaaA">
                                      <p:cBhvr>
                                        <p:cTn id="115" dur="5000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000" y="35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nimBg="1"/>
      <p:bldP spid="21510" grpId="0" animBg="1"/>
      <p:bldP spid="21511" grpId="0" animBg="1"/>
      <p:bldP spid="21512" grpId="0" animBg="1"/>
      <p:bldP spid="21513" grpId="0" animBg="1"/>
      <p:bldP spid="21514" grpId="0" animBg="1"/>
      <p:bldP spid="21515" grpId="0" animBg="1"/>
      <p:bldP spid="21516" grpId="0" animBg="1"/>
      <p:bldP spid="21517" grpId="0" animBg="1"/>
      <p:bldP spid="21518" grpId="0" animBg="1"/>
      <p:bldP spid="21519" grpId="0" animBg="1"/>
      <p:bldP spid="21520" grpId="0" animBg="1"/>
      <p:bldP spid="21521" grpId="0" animBg="1"/>
      <p:bldP spid="21522" grpId="0" animBg="1"/>
      <p:bldP spid="21523" grpId="0" animBg="1"/>
      <p:bldP spid="21524" grpId="0" animBg="1"/>
      <p:bldP spid="21525" grpId="0" animBg="1"/>
      <p:bldP spid="21526" grpId="0" animBg="1"/>
      <p:bldP spid="21527" grpId="0" animBg="1"/>
      <p:bldP spid="21528" grpId="0" animBg="1"/>
      <p:bldP spid="21529" grpId="0" animBg="1"/>
      <p:bldP spid="21530" grpId="0" animBg="1"/>
      <p:bldP spid="21531" grpId="0" animBg="1"/>
      <p:bldP spid="21532" grpId="0" animBg="1"/>
      <p:bldP spid="21533" grpId="0" animBg="1"/>
      <p:bldP spid="21534" grpId="0" animBg="1"/>
      <p:bldP spid="21535" grpId="0" animBg="1"/>
      <p:bldP spid="21536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154</TotalTime>
  <Words>153</Words>
  <Application>Microsoft Office PowerPoint</Application>
  <PresentationFormat>Экран (4:3)</PresentationFormat>
  <Paragraphs>57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Calibri</vt:lpstr>
      <vt:lpstr>Franklin Gothic Book</vt:lpstr>
      <vt:lpstr>Franklin Gothic Medium</vt:lpstr>
      <vt:lpstr>Monotype Corsiva</vt:lpstr>
      <vt:lpstr>Times New Roman</vt:lpstr>
      <vt:lpstr>Wingdings</vt:lpstr>
      <vt:lpstr>Wingdings 2</vt:lpstr>
      <vt:lpstr>Трек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Назвать фигуру. 2. Указать известные элементы. 3. Выбрать формулу для нахождения    площади фигуры. 4. Выполнить необходимые вычисления.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поиск</dc:creator>
  <cp:lastModifiedBy>Пользователь</cp:lastModifiedBy>
  <cp:revision>16</cp:revision>
  <dcterms:created xsi:type="dcterms:W3CDTF">2018-12-04T16:02:44Z</dcterms:created>
  <dcterms:modified xsi:type="dcterms:W3CDTF">2019-04-09T08:08:59Z</dcterms:modified>
</cp:coreProperties>
</file>