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1" r:id="rId12"/>
    <p:sldId id="267" r:id="rId13"/>
    <p:sldId id="268" r:id="rId14"/>
    <p:sldId id="270" r:id="rId15"/>
    <p:sldId id="272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8000"/>
    <a:srgbClr val="F42C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C9C2-7AD6-4139-895B-58C3FFC0C405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C989-B870-47DC-B4D3-801968C874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! </a:t>
            </a:r>
            <a:r>
              <a:rPr lang="ru-RU" smtClean="0"/>
              <a:t>«Змейка» высовывает язычок, напоминая нам о правильном произношении звука.</a:t>
            </a:r>
          </a:p>
          <a:p>
            <a:r>
              <a:rPr lang="en-US" smtClean="0"/>
              <a:t>! </a:t>
            </a:r>
            <a:r>
              <a:rPr lang="ru-RU" smtClean="0"/>
              <a:t>Отвечая на предложенный вопрос, учащиеся вспоминают об употреблении глагола-связки в  единственном и множественном числах, и делают предположения об использовании данных оборотов «</a:t>
            </a:r>
            <a:r>
              <a:rPr lang="en-US" smtClean="0"/>
              <a:t>There is/are</a:t>
            </a:r>
            <a:r>
              <a:rPr lang="ru-RU" smtClean="0"/>
              <a:t>»</a:t>
            </a:r>
            <a:r>
              <a:rPr lang="en-US" smtClean="0"/>
              <a:t>/</a:t>
            </a:r>
            <a:endParaRPr lang="ru-RU" smtClean="0"/>
          </a:p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E04DA-D8B2-4E4C-95F9-CE18F707F5EB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DAFF-D6E0-4E92-B56E-305773955E74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C9A47-B8C5-45F2-BFC6-9DCF8131F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 rot="21332835">
            <a:off x="300598" y="967943"/>
            <a:ext cx="5292797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My 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house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cartoon_house_st5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16301" flipH="1">
            <a:off x="4069432" y="1783433"/>
            <a:ext cx="4802101" cy="480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33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404664"/>
            <a:ext cx="5616624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…? –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Где…?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ock-vector-cartoon-cat-on-chair-got-milk-98452283.jpg"/>
          <p:cNvPicPr>
            <a:picLocks noChangeAspect="1"/>
          </p:cNvPicPr>
          <p:nvPr/>
        </p:nvPicPr>
        <p:blipFill>
          <a:blip r:embed="rId2" cstate="print"/>
          <a:srcRect r="12761"/>
          <a:stretch>
            <a:fillRect/>
          </a:stretch>
        </p:blipFill>
        <p:spPr>
          <a:xfrm rot="21217942">
            <a:off x="510584" y="2241906"/>
            <a:ext cx="3463383" cy="3565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278092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</a:rPr>
              <a:t>Where’s the cat?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</a:rPr>
              <a:t>It’s … the … .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404664"/>
            <a:ext cx="5616624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…? –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Где…?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ock-vector-cartoon-cat-on-chair-got-milk-98452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7942">
            <a:off x="470799" y="2612161"/>
            <a:ext cx="3608131" cy="2856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2780928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</a:rPr>
              <a:t>Where’s the dog?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</a:rPr>
              <a:t>It’s … the … .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733256"/>
            <a:ext cx="342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kennel –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конура 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404664"/>
            <a:ext cx="5616624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…? –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Где…?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ock-vector-cartoon-cat-on-chair-got-milk-984522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17942">
            <a:off x="187809" y="2154909"/>
            <a:ext cx="4495544" cy="363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51512" y="263691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</a:rPr>
              <a:t>Where’s the cat?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</a:rPr>
              <a:t>It’s … the … .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404664"/>
            <a:ext cx="5616624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…? –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Где…?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ock-vector-cartoon-cat-on-chair-got-milk-984522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217942">
            <a:off x="796008" y="2332749"/>
            <a:ext cx="3382045" cy="380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Where’s the dog?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It’s … the … . 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404664"/>
            <a:ext cx="5616624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…? –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Где…?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ock-vector-cartoon-cat-on-chair-got-milk-984522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3" t="11801" r="19510" b="23374"/>
          <a:stretch>
            <a:fillRect/>
          </a:stretch>
        </p:blipFill>
        <p:spPr>
          <a:xfrm rot="21217942">
            <a:off x="803939" y="1961771"/>
            <a:ext cx="3364907" cy="365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278092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Where’s the dog?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It’s … the … . 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35696" y="404664"/>
            <a:ext cx="5616624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Where’s …? –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Где…?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ock-vector-cartoon-cat-on-chair-got-milk-98452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7942">
            <a:off x="620748" y="2355054"/>
            <a:ext cx="3329803" cy="294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2780928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Where’s the dog ?</a:t>
            </a:r>
          </a:p>
          <a:p>
            <a:pPr>
              <a:buFontTx/>
              <a:buChar char="-"/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It’s … the … . 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259632" y="260648"/>
            <a:ext cx="7128792" cy="165618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19672" y="3861048"/>
            <a:ext cx="3024336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7664" y="2132856"/>
            <a:ext cx="2736304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7129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 чтобы сказать что где-то что-то есть англичане используют оборот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/ There are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1" name="Rectangle 7"/>
          <p:cNvSpPr>
            <a:spLocks noChangeArrowheads="1"/>
          </p:cNvSpPr>
          <p:nvPr/>
        </p:nvSpPr>
        <p:spPr bwMode="auto">
          <a:xfrm>
            <a:off x="1619672" y="2132856"/>
            <a:ext cx="32086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691680" y="3861048"/>
            <a:ext cx="40324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36" name="Picture 16" descr="Копия рис1 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961169" cy="83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234888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ед. число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422108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мн. число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55576" y="5373216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 in the room.</a:t>
            </a:r>
            <a:endParaRPr lang="ru-RU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6021288"/>
            <a:ext cx="6781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house.</a:t>
            </a:r>
            <a:endParaRPr lang="ru-RU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4111" grpId="0"/>
      <p:bldP spid="410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260648"/>
            <a:ext cx="324036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552" y="1557338"/>
            <a:ext cx="806489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600" b="1" dirty="0">
                <a:solidFill>
                  <a:srgbClr val="006600"/>
                </a:solidFill>
              </a:rPr>
              <a:t> </a:t>
            </a:r>
            <a:r>
              <a:rPr lang="en-US" sz="3600" b="1" dirty="0">
                <a:solidFill>
                  <a:srgbClr val="006600"/>
                </a:solidFill>
              </a:rPr>
              <a:t>There </a:t>
            </a:r>
            <a:r>
              <a:rPr lang="en-US" sz="3600" b="1" dirty="0" smtClean="0">
                <a:solidFill>
                  <a:srgbClr val="006600"/>
                </a:solidFill>
              </a:rPr>
              <a:t> …   </a:t>
            </a:r>
            <a:r>
              <a:rPr lang="en-US" sz="3600" b="1" dirty="0">
                <a:solidFill>
                  <a:srgbClr val="006600"/>
                </a:solidFill>
              </a:rPr>
              <a:t>a kitchen in the house.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b="1" dirty="0">
                <a:solidFill>
                  <a:srgbClr val="006600"/>
                </a:solidFill>
              </a:rPr>
              <a:t> There </a:t>
            </a:r>
            <a:r>
              <a:rPr lang="en-US" sz="3600" b="1" dirty="0" smtClean="0">
                <a:solidFill>
                  <a:srgbClr val="006600"/>
                </a:solidFill>
              </a:rPr>
              <a:t> …    pens </a:t>
            </a:r>
            <a:r>
              <a:rPr lang="en-US" sz="3600" b="1" dirty="0">
                <a:solidFill>
                  <a:srgbClr val="006600"/>
                </a:solidFill>
              </a:rPr>
              <a:t>on the table.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b="1" dirty="0">
                <a:solidFill>
                  <a:srgbClr val="006600"/>
                </a:solidFill>
              </a:rPr>
              <a:t> There </a:t>
            </a:r>
            <a:r>
              <a:rPr lang="en-US" sz="3600" b="1" dirty="0" smtClean="0">
                <a:solidFill>
                  <a:srgbClr val="006600"/>
                </a:solidFill>
              </a:rPr>
              <a:t> …  </a:t>
            </a:r>
            <a:r>
              <a:rPr lang="en-US" sz="3600" b="1" dirty="0">
                <a:solidFill>
                  <a:srgbClr val="006600"/>
                </a:solidFill>
              </a:rPr>
              <a:t>flowers on the wall.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b="1" dirty="0">
                <a:solidFill>
                  <a:srgbClr val="006600"/>
                </a:solidFill>
              </a:rPr>
              <a:t> There … </a:t>
            </a:r>
            <a:r>
              <a:rPr lang="en-US" sz="3600" b="1" dirty="0" smtClean="0">
                <a:solidFill>
                  <a:srgbClr val="006600"/>
                </a:solidFill>
              </a:rPr>
              <a:t> a </a:t>
            </a:r>
            <a:r>
              <a:rPr lang="en-US" sz="3600" b="1" dirty="0">
                <a:solidFill>
                  <a:srgbClr val="006600"/>
                </a:solidFill>
              </a:rPr>
              <a:t>book in the bag.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b="1" dirty="0">
                <a:solidFill>
                  <a:srgbClr val="006600"/>
                </a:solidFill>
              </a:rPr>
              <a:t> There </a:t>
            </a:r>
            <a:r>
              <a:rPr lang="en-US" sz="3600" b="1" dirty="0" smtClean="0">
                <a:solidFill>
                  <a:srgbClr val="006600"/>
                </a:solidFill>
              </a:rPr>
              <a:t> …  four </a:t>
            </a:r>
            <a:r>
              <a:rPr lang="en-US" sz="3600" b="1" dirty="0">
                <a:solidFill>
                  <a:srgbClr val="006600"/>
                </a:solidFill>
              </a:rPr>
              <a:t>chairs in the living room.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b="1" dirty="0">
                <a:solidFill>
                  <a:srgbClr val="006600"/>
                </a:solidFill>
              </a:rPr>
              <a:t> There </a:t>
            </a:r>
            <a:r>
              <a:rPr lang="en-US" sz="3600" b="1" dirty="0" smtClean="0">
                <a:solidFill>
                  <a:srgbClr val="006600"/>
                </a:solidFill>
              </a:rPr>
              <a:t> …  </a:t>
            </a:r>
            <a:r>
              <a:rPr lang="en-US" sz="3600" b="1" dirty="0">
                <a:solidFill>
                  <a:srgbClr val="006600"/>
                </a:solidFill>
              </a:rPr>
              <a:t>a hall in the flat.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in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48478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234888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are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06896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are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393305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479715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are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566124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is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99592" y="188640"/>
            <a:ext cx="4608512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03350" y="981075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99592" y="260648"/>
            <a:ext cx="4536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the sentences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2160" y="1989138"/>
            <a:ext cx="28803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>There </a:t>
            </a:r>
            <a:r>
              <a:rPr lang="en-US" sz="2800" b="1" dirty="0">
                <a:solidFill>
                  <a:srgbClr val="FF3300"/>
                </a:solidFill>
              </a:rPr>
              <a:t>is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… </a:t>
            </a:r>
            <a:r>
              <a:rPr lang="en-US" sz="2800" b="1" dirty="0">
                <a:solidFill>
                  <a:srgbClr val="006600"/>
                </a:solidFill>
              </a:rPr>
              <a:t>in the bedroom.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>There </a:t>
            </a:r>
            <a:r>
              <a:rPr lang="en-US" sz="2800" b="1" dirty="0">
                <a:solidFill>
                  <a:srgbClr val="FF3300"/>
                </a:solidFill>
              </a:rPr>
              <a:t>are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….</a:t>
            </a:r>
            <a:r>
              <a:rPr lang="en-US" sz="2800" b="1" dirty="0">
                <a:solidFill>
                  <a:srgbClr val="FF3300"/>
                </a:solidFill>
              </a:rPr>
              <a:t>s</a:t>
            </a:r>
            <a:r>
              <a:rPr lang="en-US" sz="2800" b="1" dirty="0">
                <a:solidFill>
                  <a:srgbClr val="006600"/>
                </a:solidFill>
              </a:rPr>
              <a:t> in the bedroom.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10245" name="Рисунок 5" descr="комната 3.bmp"/>
          <p:cNvPicPr>
            <a:picLocks noChangeAspect="1"/>
          </p:cNvPicPr>
          <p:nvPr/>
        </p:nvPicPr>
        <p:blipFill>
          <a:blip r:embed="rId2" cstate="print"/>
          <a:srcRect l="2410" t="2459" r="3593" b="1660"/>
          <a:stretch>
            <a:fillRect/>
          </a:stretch>
        </p:blipFill>
        <p:spPr bwMode="auto">
          <a:xfrm>
            <a:off x="395536" y="1196752"/>
            <a:ext cx="5328592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scrapwish.com/2113522/2011/howryou/howryou-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064432" cy="43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48983">
            <a:off x="4427984" y="2276872"/>
            <a:ext cx="370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fine, thank you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86563">
            <a:off x="4165385" y="973452"/>
            <a:ext cx="4620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bad, thank you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70818">
            <a:off x="4139952" y="3573016"/>
            <a:ext cx="4079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super, thank you</a:t>
            </a:r>
            <a:endParaRPr lang="ru-RU" sz="44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59876">
            <a:off x="3347864" y="5085184"/>
            <a:ext cx="457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F4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g</a:t>
            </a:r>
            <a:r>
              <a:rPr lang="fr-FR" sz="4400" b="1" dirty="0">
                <a:solidFill>
                  <a:srgbClr val="F42C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reat, thank you</a:t>
            </a:r>
            <a:endParaRPr lang="ru-RU" sz="4400" b="1" dirty="0">
              <a:solidFill>
                <a:srgbClr val="F42C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fridge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SuperStock_1538R-49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735703" cy="473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sofa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massimo-morozzi-topolone-sofa_2wh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05" b="23424"/>
          <a:stretch>
            <a:fillRect/>
          </a:stretch>
        </p:blipFill>
        <p:spPr>
          <a:xfrm>
            <a:off x="1475656" y="1484784"/>
            <a:ext cx="6463094" cy="442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cooker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ima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304505" cy="510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mirror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2009102015521728601586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1700808"/>
            <a:ext cx="4998267" cy="500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glass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ersonalised-hi-ball-glass-cartoon-style-7269-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797" r="6175"/>
          <a:stretch>
            <a:fillRect/>
          </a:stretch>
        </p:blipFill>
        <p:spPr>
          <a:xfrm>
            <a:off x="2987824" y="1772816"/>
            <a:ext cx="3312368" cy="469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cupboard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2657933211264156693cupboard-m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CDCDCD"/>
              </a:clrFrom>
              <a:clrTo>
                <a:srgbClr val="CDCDCD">
                  <a:alpha val="0"/>
                </a:srgbClr>
              </a:clrTo>
            </a:clrChange>
          </a:blip>
          <a:srcRect t="5970" b="5970"/>
          <a:stretch>
            <a:fillRect/>
          </a:stretch>
        </p:blipFill>
        <p:spPr>
          <a:xfrm>
            <a:off x="1691680" y="1412776"/>
            <a:ext cx="5760640" cy="507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mirror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mirǝ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cupboard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[k</a:t>
            </a:r>
            <a:r>
              <a:rPr lang="el-GR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Λ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bǝd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cooker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kukǝ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fridge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fridʒ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sofa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sǝufǝ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glass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US" sz="4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gla:s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314</Words>
  <Application>Microsoft Office PowerPoint</Application>
  <PresentationFormat>Экран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My house!</vt:lpstr>
      <vt:lpstr>Слайд 2</vt:lpstr>
      <vt:lpstr>fridge</vt:lpstr>
      <vt:lpstr>sofa</vt:lpstr>
      <vt:lpstr>cooker</vt:lpstr>
      <vt:lpstr>mirror</vt:lpstr>
      <vt:lpstr>glass</vt:lpstr>
      <vt:lpstr>cupboard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house!</dc:title>
  <dc:creator>Елена</dc:creator>
  <cp:lastModifiedBy>Елена</cp:lastModifiedBy>
  <cp:revision>15</cp:revision>
  <dcterms:created xsi:type="dcterms:W3CDTF">2013-03-16T12:35:31Z</dcterms:created>
  <dcterms:modified xsi:type="dcterms:W3CDTF">2013-03-16T14:08:18Z</dcterms:modified>
</cp:coreProperties>
</file>